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69" r:id="rId6"/>
    <p:sldMasterId id="2147483719" r:id="rId7"/>
    <p:sldMasterId id="2147483663" r:id="rId8"/>
    <p:sldMasterId id="2147483652" r:id="rId9"/>
    <p:sldMasterId id="2147483657" r:id="rId10"/>
    <p:sldMasterId id="2147483667" r:id="rId11"/>
    <p:sldMasterId id="2147483690" r:id="rId12"/>
    <p:sldMasterId id="2147483702" r:id="rId13"/>
    <p:sldMasterId id="2147483711" r:id="rId14"/>
  </p:sldMasterIdLst>
  <p:notesMasterIdLst>
    <p:notesMasterId r:id="rId38"/>
  </p:notesMasterIdLst>
  <p:sldIdLst>
    <p:sldId id="283" r:id="rId15"/>
    <p:sldId id="305" r:id="rId16"/>
    <p:sldId id="307" r:id="rId17"/>
    <p:sldId id="330" r:id="rId18"/>
    <p:sldId id="341" r:id="rId19"/>
    <p:sldId id="310" r:id="rId20"/>
    <p:sldId id="309" r:id="rId21"/>
    <p:sldId id="331" r:id="rId22"/>
    <p:sldId id="306" r:id="rId23"/>
    <p:sldId id="343" r:id="rId24"/>
    <p:sldId id="342" r:id="rId25"/>
    <p:sldId id="336" r:id="rId26"/>
    <p:sldId id="337" r:id="rId27"/>
    <p:sldId id="340" r:id="rId28"/>
    <p:sldId id="332" r:id="rId29"/>
    <p:sldId id="333" r:id="rId30"/>
    <p:sldId id="334" r:id="rId31"/>
    <p:sldId id="335" r:id="rId32"/>
    <p:sldId id="322" r:id="rId33"/>
    <p:sldId id="326" r:id="rId34"/>
    <p:sldId id="325" r:id="rId35"/>
    <p:sldId id="324" r:id="rId36"/>
    <p:sldId id="321" r:id="rId3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amble" id="{6C597A37-D3EB-407A-8908-53B53353ED3D}">
          <p14:sldIdLst>
            <p14:sldId id="283"/>
            <p14:sldId id="305"/>
            <p14:sldId id="307"/>
            <p14:sldId id="330"/>
            <p14:sldId id="341"/>
            <p14:sldId id="310"/>
            <p14:sldId id="309"/>
            <p14:sldId id="331"/>
            <p14:sldId id="306"/>
            <p14:sldId id="343"/>
            <p14:sldId id="342"/>
            <p14:sldId id="336"/>
            <p14:sldId id="337"/>
            <p14:sldId id="340"/>
            <p14:sldId id="332"/>
            <p14:sldId id="333"/>
            <p14:sldId id="334"/>
            <p14:sldId id="335"/>
            <p14:sldId id="322"/>
            <p14:sldId id="326"/>
            <p14:sldId id="325"/>
            <p14:sldId id="324"/>
            <p14:sldId id="321"/>
          </p14:sldIdLst>
        </p14:section>
        <p14:section name="Contents" id="{F166D106-57BF-425D-B3CE-8DB1B03D31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52AA"/>
    <a:srgbClr val="838385"/>
    <a:srgbClr val="EF4719"/>
    <a:srgbClr val="21E7C6"/>
    <a:srgbClr val="23E556"/>
    <a:srgbClr val="F41414"/>
    <a:srgbClr val="EAEF19"/>
    <a:srgbClr val="FFFFFF"/>
    <a:srgbClr val="DADADA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E0566-7CF9-A6FA-3806-4DBED848AFA5}" v="1" dt="2021-09-20T14:54:55.211"/>
    <p1510:client id="{1E8DF5EE-EF01-8D70-D634-C23EE65D743A}" v="4" dt="2021-09-22T06:35:05.452"/>
    <p1510:client id="{2FA77207-74C5-8617-209D-A32047C39FF3}" v="94" dt="2021-09-20T14:31:13.293"/>
    <p1510:client id="{6B3F6CDA-536E-47CD-9DAB-874A53E8318B}" v="82" dt="2021-09-16T03:39:35.525"/>
    <p1510:client id="{82FC0727-7AB7-45DD-817D-12865C191781}" v="8" dt="2021-09-22T03:51:08.988"/>
    <p1510:client id="{E0A36117-788B-49ED-A670-46A9159883A0}" v="87" dt="2021-09-22T05:31:35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4660"/>
  </p:normalViewPr>
  <p:slideViewPr>
    <p:cSldViewPr snapToGrid="0">
      <p:cViewPr varScale="1">
        <p:scale>
          <a:sx n="97" d="100"/>
          <a:sy n="97" d="100"/>
        </p:scale>
        <p:origin x="658" y="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s Turna Parman" userId="S::aris.turna@yarsi01.onmicrosoft.com::7df7779c-9808-46cf-ab57-bce55b805b2d" providerId="AD" clId="Web-{0F5E0566-7CF9-A6FA-3806-4DBED848AFA5}"/>
    <pc:docChg chg="modSld">
      <pc:chgData name="Aris Turna Parman" userId="S::aris.turna@yarsi01.onmicrosoft.com::7df7779c-9808-46cf-ab57-bce55b805b2d" providerId="AD" clId="Web-{0F5E0566-7CF9-A6FA-3806-4DBED848AFA5}" dt="2021-09-20T14:54:55.211" v="0" actId="1076"/>
      <pc:docMkLst>
        <pc:docMk/>
      </pc:docMkLst>
      <pc:sldChg chg="modSp">
        <pc:chgData name="Aris Turna Parman" userId="S::aris.turna@yarsi01.onmicrosoft.com::7df7779c-9808-46cf-ab57-bce55b805b2d" providerId="AD" clId="Web-{0F5E0566-7CF9-A6FA-3806-4DBED848AFA5}" dt="2021-09-20T14:54:55.211" v="0" actId="1076"/>
        <pc:sldMkLst>
          <pc:docMk/>
          <pc:sldMk cId="2441327952" sldId="340"/>
        </pc:sldMkLst>
        <pc:spChg chg="mod">
          <ac:chgData name="Aris Turna Parman" userId="S::aris.turna@yarsi01.onmicrosoft.com::7df7779c-9808-46cf-ab57-bce55b805b2d" providerId="AD" clId="Web-{0F5E0566-7CF9-A6FA-3806-4DBED848AFA5}" dt="2021-09-20T14:54:55.211" v="0" actId="1076"/>
          <ac:spMkLst>
            <pc:docMk/>
            <pc:sldMk cId="2441327952" sldId="340"/>
            <ac:spMk id="9" creationId="{00000000-0000-0000-0000-000000000000}"/>
          </ac:spMkLst>
        </pc:spChg>
      </pc:sldChg>
    </pc:docChg>
  </pc:docChgLst>
  <pc:docChgLst>
    <pc:chgData name="Aris Turna Parman" userId="S::aris.turna@yarsi01.onmicrosoft.com::7df7779c-9808-46cf-ab57-bce55b805b2d" providerId="AD" clId="Web-{82FC0727-7AB7-45DD-817D-12865C191781}"/>
    <pc:docChg chg="modSld">
      <pc:chgData name="Aris Turna Parman" userId="S::aris.turna@yarsi01.onmicrosoft.com::7df7779c-9808-46cf-ab57-bce55b805b2d" providerId="AD" clId="Web-{82FC0727-7AB7-45DD-817D-12865C191781}" dt="2021-09-22T03:51:05.456" v="2" actId="20577"/>
      <pc:docMkLst>
        <pc:docMk/>
      </pc:docMkLst>
      <pc:sldChg chg="modSp">
        <pc:chgData name="Aris Turna Parman" userId="S::aris.turna@yarsi01.onmicrosoft.com::7df7779c-9808-46cf-ab57-bce55b805b2d" providerId="AD" clId="Web-{82FC0727-7AB7-45DD-817D-12865C191781}" dt="2021-09-22T03:51:05.456" v="2" actId="20577"/>
        <pc:sldMkLst>
          <pc:docMk/>
          <pc:sldMk cId="166518798" sldId="283"/>
        </pc:sldMkLst>
        <pc:spChg chg="mod">
          <ac:chgData name="Aris Turna Parman" userId="S::aris.turna@yarsi01.onmicrosoft.com::7df7779c-9808-46cf-ab57-bce55b805b2d" providerId="AD" clId="Web-{82FC0727-7AB7-45DD-817D-12865C191781}" dt="2021-09-22T03:51:05.456" v="2" actId="20577"/>
          <ac:spMkLst>
            <pc:docMk/>
            <pc:sldMk cId="166518798" sldId="283"/>
            <ac:spMk id="7" creationId="{8895C532-0E22-4335-AAF1-53D0B5FE47ED}"/>
          </ac:spMkLst>
        </pc:spChg>
      </pc:sldChg>
      <pc:sldChg chg="modSp">
        <pc:chgData name="Aris Turna Parman" userId="S::aris.turna@yarsi01.onmicrosoft.com::7df7779c-9808-46cf-ab57-bce55b805b2d" providerId="AD" clId="Web-{82FC0727-7AB7-45DD-817D-12865C191781}" dt="2021-09-22T03:39:03.576" v="0" actId="20577"/>
        <pc:sldMkLst>
          <pc:docMk/>
          <pc:sldMk cId="2863446825" sldId="326"/>
        </pc:sldMkLst>
        <pc:spChg chg="mod">
          <ac:chgData name="Aris Turna Parman" userId="S::aris.turna@yarsi01.onmicrosoft.com::7df7779c-9808-46cf-ab57-bce55b805b2d" providerId="AD" clId="Web-{82FC0727-7AB7-45DD-817D-12865C191781}" dt="2021-09-22T03:39:03.576" v="0" actId="20577"/>
          <ac:spMkLst>
            <pc:docMk/>
            <pc:sldMk cId="2863446825" sldId="326"/>
            <ac:spMk id="2" creationId="{00000000-0000-0000-0000-000000000000}"/>
          </ac:spMkLst>
        </pc:spChg>
      </pc:sldChg>
    </pc:docChg>
  </pc:docChgLst>
  <pc:docChgLst>
    <pc:chgData name="Aris Turna Parman" userId="S::aris.turna@yarsi01.onmicrosoft.com::7df7779c-9808-46cf-ab57-bce55b805b2d" providerId="AD" clId="Web-{2FA77207-74C5-8617-209D-A32047C39FF3}"/>
    <pc:docChg chg="modSld">
      <pc:chgData name="Aris Turna Parman" userId="S::aris.turna@yarsi01.onmicrosoft.com::7df7779c-9808-46cf-ab57-bce55b805b2d" providerId="AD" clId="Web-{2FA77207-74C5-8617-209D-A32047C39FF3}" dt="2021-09-20T14:31:13.293" v="93"/>
      <pc:docMkLst>
        <pc:docMk/>
      </pc:docMkLst>
      <pc:sldChg chg="addSp modSp">
        <pc:chgData name="Aris Turna Parman" userId="S::aris.turna@yarsi01.onmicrosoft.com::7df7779c-9808-46cf-ab57-bce55b805b2d" providerId="AD" clId="Web-{2FA77207-74C5-8617-209D-A32047C39FF3}" dt="2021-09-20T14:21:39.525" v="67"/>
        <pc:sldMkLst>
          <pc:docMk/>
          <pc:sldMk cId="2747857050" sldId="334"/>
        </pc:sldMkLst>
        <pc:picChg chg="add mod">
          <ac:chgData name="Aris Turna Parman" userId="S::aris.turna@yarsi01.onmicrosoft.com::7df7779c-9808-46cf-ab57-bce55b805b2d" providerId="AD" clId="Web-{2FA77207-74C5-8617-209D-A32047C39FF3}" dt="2021-09-20T14:12:50.321" v="47"/>
          <ac:picMkLst>
            <pc:docMk/>
            <pc:sldMk cId="2747857050" sldId="334"/>
            <ac:picMk id="3" creationId="{A8EE8394-DC9F-470C-991A-FBA7AD9179CA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16:34.413" v="51"/>
          <ac:picMkLst>
            <pc:docMk/>
            <pc:sldMk cId="2747857050" sldId="334"/>
            <ac:picMk id="7" creationId="{223882C1-0B8D-46E7-B997-6418BC57113E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18:25.091" v="55"/>
          <ac:picMkLst>
            <pc:docMk/>
            <pc:sldMk cId="2747857050" sldId="334"/>
            <ac:picMk id="52" creationId="{EC292C8E-28C5-41EC-BDFC-98156547983C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19:48.581" v="59"/>
          <ac:picMkLst>
            <pc:docMk/>
            <pc:sldMk cId="2747857050" sldId="334"/>
            <ac:picMk id="54" creationId="{437E87D3-A093-4214-8A62-1C0A9FF3049C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20:43.615" v="63"/>
          <ac:picMkLst>
            <pc:docMk/>
            <pc:sldMk cId="2747857050" sldId="334"/>
            <ac:picMk id="55" creationId="{5E3A92D2-7A27-429A-BEBA-225C5A47692F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21:39.525" v="67"/>
          <ac:picMkLst>
            <pc:docMk/>
            <pc:sldMk cId="2747857050" sldId="334"/>
            <ac:picMk id="56" creationId="{8978624F-8C7D-42CD-9114-AA17FE6E9DDE}"/>
          </ac:picMkLst>
        </pc:picChg>
      </pc:sldChg>
      <pc:sldChg chg="addSp delSp modSp">
        <pc:chgData name="Aris Turna Parman" userId="S::aris.turna@yarsi01.onmicrosoft.com::7df7779c-9808-46cf-ab57-bce55b805b2d" providerId="AD" clId="Web-{2FA77207-74C5-8617-209D-A32047C39FF3}" dt="2021-09-20T14:31:13.293" v="93"/>
        <pc:sldMkLst>
          <pc:docMk/>
          <pc:sldMk cId="2117258718" sldId="335"/>
        </pc:sldMkLst>
        <pc:picChg chg="add mod">
          <ac:chgData name="Aris Turna Parman" userId="S::aris.turna@yarsi01.onmicrosoft.com::7df7779c-9808-46cf-ab57-bce55b805b2d" providerId="AD" clId="Web-{2FA77207-74C5-8617-209D-A32047C39FF3}" dt="2021-09-20T14:23:15.062" v="71"/>
          <ac:picMkLst>
            <pc:docMk/>
            <pc:sldMk cId="2117258718" sldId="335"/>
            <ac:picMk id="3" creationId="{A472BD10-6BE1-4DEB-9ABF-1BEA10633161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26:06.213" v="75"/>
          <ac:picMkLst>
            <pc:docMk/>
            <pc:sldMk cId="2117258718" sldId="335"/>
            <ac:picMk id="7" creationId="{7FFD1FD8-66C6-47CE-83F2-E8172F09482C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27:00.810" v="79"/>
          <ac:picMkLst>
            <pc:docMk/>
            <pc:sldMk cId="2117258718" sldId="335"/>
            <ac:picMk id="8" creationId="{BCCEBED0-B194-47DC-AA29-8A184A15C583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28:41.175" v="83"/>
          <ac:picMkLst>
            <pc:docMk/>
            <pc:sldMk cId="2117258718" sldId="335"/>
            <ac:picMk id="9" creationId="{5073963C-A9EA-4E61-9461-ED7CD617499D}"/>
          </ac:picMkLst>
        </pc:picChg>
        <pc:picChg chg="add del mod">
          <ac:chgData name="Aris Turna Parman" userId="S::aris.turna@yarsi01.onmicrosoft.com::7df7779c-9808-46cf-ab57-bce55b805b2d" providerId="AD" clId="Web-{2FA77207-74C5-8617-209D-A32047C39FF3}" dt="2021-09-20T14:29:22.427" v="85"/>
          <ac:picMkLst>
            <pc:docMk/>
            <pc:sldMk cId="2117258718" sldId="335"/>
            <ac:picMk id="10" creationId="{605B59B8-80CC-4E17-9B73-C5087D64A7C4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30:31.947" v="89"/>
          <ac:picMkLst>
            <pc:docMk/>
            <pc:sldMk cId="2117258718" sldId="335"/>
            <ac:picMk id="29" creationId="{17B2F385-4E86-4020-8C29-7FA86F0E06D8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31:13.293" v="93"/>
          <ac:picMkLst>
            <pc:docMk/>
            <pc:sldMk cId="2117258718" sldId="335"/>
            <ac:picMk id="30" creationId="{F9D87C9A-924B-4B92-B9E0-A6B82BD2CDC4}"/>
          </ac:picMkLst>
        </pc:picChg>
      </pc:sldChg>
      <pc:sldChg chg="addSp delSp modSp">
        <pc:chgData name="Aris Turna Parman" userId="S::aris.turna@yarsi01.onmicrosoft.com::7df7779c-9808-46cf-ab57-bce55b805b2d" providerId="AD" clId="Web-{2FA77207-74C5-8617-209D-A32047C39FF3}" dt="2021-09-20T14:10:11.671" v="42"/>
        <pc:sldMkLst>
          <pc:docMk/>
          <pc:sldMk cId="3669475795" sldId="337"/>
        </pc:sldMkLst>
        <pc:picChg chg="add mod">
          <ac:chgData name="Aris Turna Parman" userId="S::aris.turna@yarsi01.onmicrosoft.com::7df7779c-9808-46cf-ab57-bce55b805b2d" providerId="AD" clId="Web-{2FA77207-74C5-8617-209D-A32047C39FF3}" dt="2021-09-20T14:01:14.045" v="6" actId="1076"/>
          <ac:picMkLst>
            <pc:docMk/>
            <pc:sldMk cId="3669475795" sldId="337"/>
            <ac:picMk id="3" creationId="{7AD48429-C46D-4B7A-901B-831EF9D6A8A1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03:12.943" v="12"/>
          <ac:picMkLst>
            <pc:docMk/>
            <pc:sldMk cId="3669475795" sldId="337"/>
            <ac:picMk id="8" creationId="{1C46164B-C3CD-473F-A323-4133F4E85109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04:16.509" v="16"/>
          <ac:picMkLst>
            <pc:docMk/>
            <pc:sldMk cId="3669475795" sldId="337"/>
            <ac:picMk id="16" creationId="{D31A220B-4DCD-49DC-A448-7B6046B6CF71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05:02.731" v="22"/>
          <ac:picMkLst>
            <pc:docMk/>
            <pc:sldMk cId="3669475795" sldId="337"/>
            <ac:picMk id="31" creationId="{86121549-0F6C-4F4A-B988-6A04D402BBA2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06:10.297" v="31"/>
          <ac:picMkLst>
            <pc:docMk/>
            <pc:sldMk cId="3669475795" sldId="337"/>
            <ac:picMk id="32" creationId="{1F6975B1-71A5-4E31-AD82-F06E81659BCD}"/>
          </ac:picMkLst>
        </pc:picChg>
        <pc:picChg chg="add del mod">
          <ac:chgData name="Aris Turna Parman" userId="S::aris.turna@yarsi01.onmicrosoft.com::7df7779c-9808-46cf-ab57-bce55b805b2d" providerId="AD" clId="Web-{2FA77207-74C5-8617-209D-A32047C39FF3}" dt="2021-09-20T14:07:19.911" v="33"/>
          <ac:picMkLst>
            <pc:docMk/>
            <pc:sldMk cId="3669475795" sldId="337"/>
            <ac:picMk id="33" creationId="{9578D4A4-95F7-4871-9E5E-F7A554B862B7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08:53.713" v="38"/>
          <ac:picMkLst>
            <pc:docMk/>
            <pc:sldMk cId="3669475795" sldId="337"/>
            <ac:picMk id="34" creationId="{9820575E-D105-4D1A-BCE1-1C97A29AC2D6}"/>
          </ac:picMkLst>
        </pc:picChg>
        <pc:picChg chg="add mod">
          <ac:chgData name="Aris Turna Parman" userId="S::aris.turna@yarsi01.onmicrosoft.com::7df7779c-9808-46cf-ab57-bce55b805b2d" providerId="AD" clId="Web-{2FA77207-74C5-8617-209D-A32047C39FF3}" dt="2021-09-20T14:10:11.671" v="42"/>
          <ac:picMkLst>
            <pc:docMk/>
            <pc:sldMk cId="3669475795" sldId="337"/>
            <ac:picMk id="35" creationId="{008EA8C2-6E91-4FD7-9581-E1B5ED0ED92F}"/>
          </ac:picMkLst>
        </pc:picChg>
      </pc:sldChg>
    </pc:docChg>
  </pc:docChgLst>
  <pc:docChgLst>
    <pc:chgData name="Aris Turna Parman" userId="S::aris.turna@yarsi01.onmicrosoft.com::7df7779c-9808-46cf-ab57-bce55b805b2d" providerId="AD" clId="Web-{1E8DF5EE-EF01-8D70-D634-C23EE65D743A}"/>
    <pc:docChg chg="addSld delSld modSld modSection">
      <pc:chgData name="Aris Turna Parman" userId="S::aris.turna@yarsi01.onmicrosoft.com::7df7779c-9808-46cf-ab57-bce55b805b2d" providerId="AD" clId="Web-{1E8DF5EE-EF01-8D70-D634-C23EE65D743A}" dt="2021-09-22T06:35:05.452" v="3"/>
      <pc:docMkLst>
        <pc:docMk/>
      </pc:docMkLst>
      <pc:sldChg chg="new del">
        <pc:chgData name="Aris Turna Parman" userId="S::aris.turna@yarsi01.onmicrosoft.com::7df7779c-9808-46cf-ab57-bce55b805b2d" providerId="AD" clId="Web-{1E8DF5EE-EF01-8D70-D634-C23EE65D743A}" dt="2021-09-22T06:34:42.685" v="1"/>
        <pc:sldMkLst>
          <pc:docMk/>
          <pc:sldMk cId="1555742869" sldId="343"/>
        </pc:sldMkLst>
      </pc:sldChg>
      <pc:sldChg chg="delSp new">
        <pc:chgData name="Aris Turna Parman" userId="S::aris.turna@yarsi01.onmicrosoft.com::7df7779c-9808-46cf-ab57-bce55b805b2d" providerId="AD" clId="Web-{1E8DF5EE-EF01-8D70-D634-C23EE65D743A}" dt="2021-09-22T06:35:05.452" v="3"/>
        <pc:sldMkLst>
          <pc:docMk/>
          <pc:sldMk cId="3508791670" sldId="343"/>
        </pc:sldMkLst>
        <pc:spChg chg="del">
          <ac:chgData name="Aris Turna Parman" userId="S::aris.turna@yarsi01.onmicrosoft.com::7df7779c-9808-46cf-ab57-bce55b805b2d" providerId="AD" clId="Web-{1E8DF5EE-EF01-8D70-D634-C23EE65D743A}" dt="2021-09-22T06:35:05.452" v="3"/>
          <ac:spMkLst>
            <pc:docMk/>
            <pc:sldMk cId="3508791670" sldId="343"/>
            <ac:spMk id="3" creationId="{8E17BF5C-960F-4AD0-9E60-B2AB58C00D30}"/>
          </ac:spMkLst>
        </pc:spChg>
      </pc:sldChg>
    </pc:docChg>
  </pc:docChgLst>
  <pc:docChgLst>
    <pc:chgData name="Aris Turna Parman" userId="S::aris.turna@yarsi01.onmicrosoft.com::7df7779c-9808-46cf-ab57-bce55b805b2d" providerId="AD" clId="Web-{E0A36117-788B-49ED-A670-46A9159883A0}"/>
    <pc:docChg chg="addSld modSld modSection">
      <pc:chgData name="Aris Turna Parman" userId="S::aris.turna@yarsi01.onmicrosoft.com::7df7779c-9808-46cf-ab57-bce55b805b2d" providerId="AD" clId="Web-{E0A36117-788B-49ED-A670-46A9159883A0}" dt="2021-09-22T05:31:45.069" v="44" actId="14100"/>
      <pc:docMkLst>
        <pc:docMk/>
      </pc:docMkLst>
      <pc:sldChg chg="modSp">
        <pc:chgData name="Aris Turna Parman" userId="S::aris.turna@yarsi01.onmicrosoft.com::7df7779c-9808-46cf-ab57-bce55b805b2d" providerId="AD" clId="Web-{E0A36117-788B-49ED-A670-46A9159883A0}" dt="2021-09-22T05:24:16.435" v="19" actId="20577"/>
        <pc:sldMkLst>
          <pc:docMk/>
          <pc:sldMk cId="462644617" sldId="325"/>
        </pc:sldMkLst>
        <pc:spChg chg="mod">
          <ac:chgData name="Aris Turna Parman" userId="S::aris.turna@yarsi01.onmicrosoft.com::7df7779c-9808-46cf-ab57-bce55b805b2d" providerId="AD" clId="Web-{E0A36117-788B-49ED-A670-46A9159883A0}" dt="2021-09-22T05:24:16.435" v="19" actId="20577"/>
          <ac:spMkLst>
            <pc:docMk/>
            <pc:sldMk cId="462644617" sldId="325"/>
            <ac:spMk id="3" creationId="{00000000-0000-0000-0000-000000000000}"/>
          </ac:spMkLst>
        </pc:spChg>
      </pc:sldChg>
      <pc:sldChg chg="modSp">
        <pc:chgData name="Aris Turna Parman" userId="S::aris.turna@yarsi01.onmicrosoft.com::7df7779c-9808-46cf-ab57-bce55b805b2d" providerId="AD" clId="Web-{E0A36117-788B-49ED-A670-46A9159883A0}" dt="2021-09-22T05:23:40.028" v="17" actId="20577"/>
        <pc:sldMkLst>
          <pc:docMk/>
          <pc:sldMk cId="2863446825" sldId="326"/>
        </pc:sldMkLst>
        <pc:spChg chg="mod">
          <ac:chgData name="Aris Turna Parman" userId="S::aris.turna@yarsi01.onmicrosoft.com::7df7779c-9808-46cf-ab57-bce55b805b2d" providerId="AD" clId="Web-{E0A36117-788B-49ED-A670-46A9159883A0}" dt="2021-09-22T05:23:40.028" v="17" actId="20577"/>
          <ac:spMkLst>
            <pc:docMk/>
            <pc:sldMk cId="2863446825" sldId="326"/>
            <ac:spMk id="2" creationId="{00000000-0000-0000-0000-000000000000}"/>
          </ac:spMkLst>
        </pc:spChg>
      </pc:sldChg>
      <pc:sldChg chg="addSp delSp modSp new">
        <pc:chgData name="Aris Turna Parman" userId="S::aris.turna@yarsi01.onmicrosoft.com::7df7779c-9808-46cf-ab57-bce55b805b2d" providerId="AD" clId="Web-{E0A36117-788B-49ED-A670-46A9159883A0}" dt="2021-09-22T05:31:45.069" v="44" actId="14100"/>
        <pc:sldMkLst>
          <pc:docMk/>
          <pc:sldMk cId="85493111" sldId="342"/>
        </pc:sldMkLst>
        <pc:spChg chg="mod">
          <ac:chgData name="Aris Turna Parman" userId="S::aris.turna@yarsi01.onmicrosoft.com::7df7779c-9808-46cf-ab57-bce55b805b2d" providerId="AD" clId="Web-{E0A36117-788B-49ED-A670-46A9159883A0}" dt="2021-09-22T05:28:55.425" v="41" actId="20577"/>
          <ac:spMkLst>
            <pc:docMk/>
            <pc:sldMk cId="85493111" sldId="342"/>
            <ac:spMk id="2" creationId="{3B88BF2C-FBAA-423F-A974-3703D2088253}"/>
          </ac:spMkLst>
        </pc:spChg>
        <pc:spChg chg="del">
          <ac:chgData name="Aris Turna Parman" userId="S::aris.turna@yarsi01.onmicrosoft.com::7df7779c-9808-46cf-ab57-bce55b805b2d" providerId="AD" clId="Web-{E0A36117-788B-49ED-A670-46A9159883A0}" dt="2021-09-22T05:28:10.565" v="21"/>
          <ac:spMkLst>
            <pc:docMk/>
            <pc:sldMk cId="85493111" sldId="342"/>
            <ac:spMk id="3" creationId="{7D877D61-6D2D-4A02-ADF8-6A0E5416F9DC}"/>
          </ac:spMkLst>
        </pc:spChg>
        <pc:graphicFrameChg chg="add mod modGraphic">
          <ac:chgData name="Aris Turna Parman" userId="S::aris.turna@yarsi01.onmicrosoft.com::7df7779c-9808-46cf-ab57-bce55b805b2d" providerId="AD" clId="Web-{E0A36117-788B-49ED-A670-46A9159883A0}" dt="2021-09-22T05:31:45.069" v="44" actId="14100"/>
          <ac:graphicFrameMkLst>
            <pc:docMk/>
            <pc:sldMk cId="85493111" sldId="342"/>
            <ac:graphicFrameMk id="7" creationId="{859B7CF6-7376-4731-A551-1F67E7276E59}"/>
          </ac:graphicFrameMkLst>
        </pc:graphicFrameChg>
      </pc:sldChg>
    </pc:docChg>
  </pc:docChgLst>
  <pc:docChgLst>
    <pc:chgData name="Aris Turna Parman" userId="S::aris.turna@yarsi01.onmicrosoft.com::7df7779c-9808-46cf-ab57-bce55b805b2d" providerId="AD" clId="Web-{6B3F6CDA-536E-47CD-9DAB-874A53E8318B}"/>
    <pc:docChg chg="modSld">
      <pc:chgData name="Aris Turna Parman" userId="S::aris.turna@yarsi01.onmicrosoft.com::7df7779c-9808-46cf-ab57-bce55b805b2d" providerId="AD" clId="Web-{6B3F6CDA-536E-47CD-9DAB-874A53E8318B}" dt="2021-09-16T03:39:35.525" v="81"/>
      <pc:docMkLst>
        <pc:docMk/>
      </pc:docMkLst>
      <pc:sldChg chg="addSp addAnim delAnim modAnim">
        <pc:chgData name="Aris Turna Parman" userId="S::aris.turna@yarsi01.onmicrosoft.com::7df7779c-9808-46cf-ab57-bce55b805b2d" providerId="AD" clId="Web-{6B3F6CDA-536E-47CD-9DAB-874A53E8318B}" dt="2021-09-16T03:16:38.879" v="25"/>
        <pc:sldMkLst>
          <pc:docMk/>
          <pc:sldMk cId="4089095827" sldId="306"/>
        </pc:sldMkLst>
        <pc:grpChg chg="add">
          <ac:chgData name="Aris Turna Parman" userId="S::aris.turna@yarsi01.onmicrosoft.com::7df7779c-9808-46cf-ab57-bce55b805b2d" providerId="AD" clId="Web-{6B3F6CDA-536E-47CD-9DAB-874A53E8318B}" dt="2021-09-16T03:16:32.269" v="23"/>
          <ac:grpSpMkLst>
            <pc:docMk/>
            <pc:sldMk cId="4089095827" sldId="306"/>
            <ac:grpSpMk id="7" creationId="{A480B5EC-4352-417E-B00E-1C8C2FBC8791}"/>
          </ac:grpSpMkLst>
        </pc:grpChg>
      </pc:sldChg>
      <pc:sldChg chg="modTransition addAnim modAnim">
        <pc:chgData name="Aris Turna Parman" userId="S::aris.turna@yarsi01.onmicrosoft.com::7df7779c-9808-46cf-ab57-bce55b805b2d" providerId="AD" clId="Web-{6B3F6CDA-536E-47CD-9DAB-874A53E8318B}" dt="2021-09-16T03:13:40.126" v="5"/>
        <pc:sldMkLst>
          <pc:docMk/>
          <pc:sldMk cId="3336232856" sldId="309"/>
        </pc:sldMkLst>
      </pc:sldChg>
      <pc:sldChg chg="addAnim modAnim">
        <pc:chgData name="Aris Turna Parman" userId="S::aris.turna@yarsi01.onmicrosoft.com::7df7779c-9808-46cf-ab57-bce55b805b2d" providerId="AD" clId="Web-{6B3F6CDA-536E-47CD-9DAB-874A53E8318B}" dt="2021-09-16T03:05:04.149" v="1"/>
        <pc:sldMkLst>
          <pc:docMk/>
          <pc:sldMk cId="543624717" sldId="310"/>
        </pc:sldMkLst>
      </pc:sldChg>
      <pc:sldChg chg="addAnim modAnim">
        <pc:chgData name="Aris Turna Parman" userId="S::aris.turna@yarsi01.onmicrosoft.com::7df7779c-9808-46cf-ab57-bce55b805b2d" providerId="AD" clId="Web-{6B3F6CDA-536E-47CD-9DAB-874A53E8318B}" dt="2021-09-16T03:18:20.162" v="35"/>
        <pc:sldMkLst>
          <pc:docMk/>
          <pc:sldMk cId="1251881626" sldId="312"/>
        </pc:sldMkLst>
      </pc:sldChg>
      <pc:sldChg chg="addSp addAnim modAnim">
        <pc:chgData name="Aris Turna Parman" userId="S::aris.turna@yarsi01.onmicrosoft.com::7df7779c-9808-46cf-ab57-bce55b805b2d" providerId="AD" clId="Web-{6B3F6CDA-536E-47CD-9DAB-874A53E8318B}" dt="2021-09-16T03:19:57.569" v="53"/>
        <pc:sldMkLst>
          <pc:docMk/>
          <pc:sldMk cId="1282219977" sldId="313"/>
        </pc:sldMkLst>
        <pc:grpChg chg="add">
          <ac:chgData name="Aris Turna Parman" userId="S::aris.turna@yarsi01.onmicrosoft.com::7df7779c-9808-46cf-ab57-bce55b805b2d" providerId="AD" clId="Web-{6B3F6CDA-536E-47CD-9DAB-874A53E8318B}" dt="2021-09-16T03:19:46.382" v="47"/>
          <ac:grpSpMkLst>
            <pc:docMk/>
            <pc:sldMk cId="1282219977" sldId="313"/>
            <ac:grpSpMk id="6" creationId="{20EF00E0-E5B1-476C-8B89-8E056A022D41}"/>
          </ac:grpSpMkLst>
        </pc:grpChg>
      </pc:sldChg>
      <pc:sldChg chg="addSp addAnim modAnim">
        <pc:chgData name="Aris Turna Parman" userId="S::aris.turna@yarsi01.onmicrosoft.com::7df7779c-9808-46cf-ab57-bce55b805b2d" providerId="AD" clId="Web-{6B3F6CDA-536E-47CD-9DAB-874A53E8318B}" dt="2021-09-16T03:19:28.897" v="44"/>
        <pc:sldMkLst>
          <pc:docMk/>
          <pc:sldMk cId="2234133936" sldId="314"/>
        </pc:sldMkLst>
        <pc:grpChg chg="add">
          <ac:chgData name="Aris Turna Parman" userId="S::aris.turna@yarsi01.onmicrosoft.com::7df7779c-9808-46cf-ab57-bce55b805b2d" providerId="AD" clId="Web-{6B3F6CDA-536E-47CD-9DAB-874A53E8318B}" dt="2021-09-16T03:19:18.397" v="38"/>
          <ac:grpSpMkLst>
            <pc:docMk/>
            <pc:sldMk cId="2234133936" sldId="314"/>
            <ac:grpSpMk id="6" creationId="{04DD3458-78EB-4449-8753-04B1408DB754}"/>
          </ac:grpSpMkLst>
        </pc:grpChg>
      </pc:sldChg>
      <pc:sldChg chg="addSp delSp addAnim delAnim modAnim">
        <pc:chgData name="Aris Turna Parman" userId="S::aris.turna@yarsi01.onmicrosoft.com::7df7779c-9808-46cf-ab57-bce55b805b2d" providerId="AD" clId="Web-{6B3F6CDA-536E-47CD-9DAB-874A53E8318B}" dt="2021-09-16T03:35:46.740" v="71"/>
        <pc:sldMkLst>
          <pc:docMk/>
          <pc:sldMk cId="648012881" sldId="316"/>
        </pc:sldMkLst>
        <pc:spChg chg="topLvl">
          <ac:chgData name="Aris Turna Parman" userId="S::aris.turna@yarsi01.onmicrosoft.com::7df7779c-9808-46cf-ab57-bce55b805b2d" providerId="AD" clId="Web-{6B3F6CDA-536E-47CD-9DAB-874A53E8318B}" dt="2021-09-16T03:34:14.520" v="54"/>
          <ac:spMkLst>
            <pc:docMk/>
            <pc:sldMk cId="648012881" sldId="316"/>
            <ac:spMk id="11" creationId="{00000000-0000-0000-0000-000000000000}"/>
          </ac:spMkLst>
        </pc:spChg>
        <pc:spChg chg="topLvl">
          <ac:chgData name="Aris Turna Parman" userId="S::aris.turna@yarsi01.onmicrosoft.com::7df7779c-9808-46cf-ab57-bce55b805b2d" providerId="AD" clId="Web-{6B3F6CDA-536E-47CD-9DAB-874A53E8318B}" dt="2021-09-16T03:34:14.520" v="54"/>
          <ac:spMkLst>
            <pc:docMk/>
            <pc:sldMk cId="648012881" sldId="316"/>
            <ac:spMk id="12" creationId="{00000000-0000-0000-0000-000000000000}"/>
          </ac:spMkLst>
        </pc:spChg>
        <pc:spChg chg="topLvl">
          <ac:chgData name="Aris Turna Parman" userId="S::aris.turna@yarsi01.onmicrosoft.com::7df7779c-9808-46cf-ab57-bce55b805b2d" providerId="AD" clId="Web-{6B3F6CDA-536E-47CD-9DAB-874A53E8318B}" dt="2021-09-16T03:34:14.520" v="54"/>
          <ac:spMkLst>
            <pc:docMk/>
            <pc:sldMk cId="648012881" sldId="316"/>
            <ac:spMk id="17" creationId="{00000000-0000-0000-0000-000000000000}"/>
          </ac:spMkLst>
        </pc:spChg>
        <pc:spChg chg="topLvl">
          <ac:chgData name="Aris Turna Parman" userId="S::aris.turna@yarsi01.onmicrosoft.com::7df7779c-9808-46cf-ab57-bce55b805b2d" providerId="AD" clId="Web-{6B3F6CDA-536E-47CD-9DAB-874A53E8318B}" dt="2021-09-16T03:34:14.520" v="54"/>
          <ac:spMkLst>
            <pc:docMk/>
            <pc:sldMk cId="648012881" sldId="316"/>
            <ac:spMk id="18" creationId="{00000000-0000-0000-0000-000000000000}"/>
          </ac:spMkLst>
        </pc:spChg>
        <pc:grpChg chg="add">
          <ac:chgData name="Aris Turna Parman" userId="S::aris.turna@yarsi01.onmicrosoft.com::7df7779c-9808-46cf-ab57-bce55b805b2d" providerId="AD" clId="Web-{6B3F6CDA-536E-47CD-9DAB-874A53E8318B}" dt="2021-09-16T03:35:28.412" v="64"/>
          <ac:grpSpMkLst>
            <pc:docMk/>
            <pc:sldMk cId="648012881" sldId="316"/>
            <ac:grpSpMk id="7" creationId="{789DA0C1-3861-457B-8957-D978E298F137}"/>
          </ac:grpSpMkLst>
        </pc:grpChg>
        <pc:grpChg chg="add">
          <ac:chgData name="Aris Turna Parman" userId="S::aris.turna@yarsi01.onmicrosoft.com::7df7779c-9808-46cf-ab57-bce55b805b2d" providerId="AD" clId="Web-{6B3F6CDA-536E-47CD-9DAB-874A53E8318B}" dt="2021-09-16T03:35:37.006" v="65"/>
          <ac:grpSpMkLst>
            <pc:docMk/>
            <pc:sldMk cId="648012881" sldId="316"/>
            <ac:grpSpMk id="9" creationId="{8BE444E5-39A0-44C8-B541-FFD1E7A54F40}"/>
          </ac:grpSpMkLst>
        </pc:grpChg>
        <pc:grpChg chg="del">
          <ac:chgData name="Aris Turna Parman" userId="S::aris.turna@yarsi01.onmicrosoft.com::7df7779c-9808-46cf-ab57-bce55b805b2d" providerId="AD" clId="Web-{6B3F6CDA-536E-47CD-9DAB-874A53E8318B}" dt="2021-09-16T03:34:14.520" v="54"/>
          <ac:grpSpMkLst>
            <pc:docMk/>
            <pc:sldMk cId="648012881" sldId="316"/>
            <ac:grpSpMk id="19" creationId="{00000000-0000-0000-0000-000000000000}"/>
          </ac:grpSpMkLst>
        </pc:grpChg>
      </pc:sldChg>
      <pc:sldChg chg="addAnim modAnim">
        <pc:chgData name="Aris Turna Parman" userId="S::aris.turna@yarsi01.onmicrosoft.com::7df7779c-9808-46cf-ab57-bce55b805b2d" providerId="AD" clId="Web-{6B3F6CDA-536E-47CD-9DAB-874A53E8318B}" dt="2021-09-16T03:36:31.225" v="73"/>
        <pc:sldMkLst>
          <pc:docMk/>
          <pc:sldMk cId="244053097" sldId="319"/>
        </pc:sldMkLst>
      </pc:sldChg>
      <pc:sldChg chg="addAnim modAnim">
        <pc:chgData name="Aris Turna Parman" userId="S::aris.turna@yarsi01.onmicrosoft.com::7df7779c-9808-46cf-ab57-bce55b805b2d" providerId="AD" clId="Web-{6B3F6CDA-536E-47CD-9DAB-874A53E8318B}" dt="2021-09-16T03:37:41.320" v="75"/>
        <pc:sldMkLst>
          <pc:docMk/>
          <pc:sldMk cId="3942469698" sldId="320"/>
        </pc:sldMkLst>
      </pc:sldChg>
      <pc:sldChg chg="addAnim modAnim">
        <pc:chgData name="Aris Turna Parman" userId="S::aris.turna@yarsi01.onmicrosoft.com::7df7779c-9808-46cf-ab57-bce55b805b2d" providerId="AD" clId="Web-{6B3F6CDA-536E-47CD-9DAB-874A53E8318B}" dt="2021-09-16T03:38:26.821" v="77"/>
        <pc:sldMkLst>
          <pc:docMk/>
          <pc:sldMk cId="1330199749" sldId="322"/>
        </pc:sldMkLst>
      </pc:sldChg>
      <pc:sldChg chg="addAnim modAnim">
        <pc:chgData name="Aris Turna Parman" userId="S::aris.turna@yarsi01.onmicrosoft.com::7df7779c-9808-46cf-ab57-bce55b805b2d" providerId="AD" clId="Web-{6B3F6CDA-536E-47CD-9DAB-874A53E8318B}" dt="2021-09-16T03:39:35.525" v="81"/>
        <pc:sldMkLst>
          <pc:docMk/>
          <pc:sldMk cId="2463668988" sldId="324"/>
        </pc:sldMkLst>
      </pc:sldChg>
      <pc:sldChg chg="addAnim modAnim">
        <pc:chgData name="Aris Turna Parman" userId="S::aris.turna@yarsi01.onmicrosoft.com::7df7779c-9808-46cf-ab57-bce55b805b2d" providerId="AD" clId="Web-{6B3F6CDA-536E-47CD-9DAB-874A53E8318B}" dt="2021-09-16T03:38:53.040" v="79"/>
        <pc:sldMkLst>
          <pc:docMk/>
          <pc:sldMk cId="462644617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7EE2-F6BB-43A8-B6E3-67C21BEB0D5C}" type="datetimeFigureOut">
              <a:rPr lang="id-ID" smtClean="0"/>
              <a:t>22/09/2021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B78CC-1E89-4DCA-B99C-08A60F9F50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89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B78CC-1E89-4DCA-B99C-08A60F9F5098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3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9732-C2DD-4BCF-A304-1CE97F017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645919"/>
            <a:ext cx="11155680" cy="20116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12AB6-B1DE-4792-A76E-EE7F0338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A7F32-E120-40D3-A90D-2969EB8BA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7360" y="3931920"/>
            <a:ext cx="10058400" cy="54864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55E7F92-4B79-492C-92CF-72197E177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7360" y="4480560"/>
            <a:ext cx="10058400" cy="457200"/>
          </a:xfrm>
        </p:spPr>
        <p:txBody>
          <a:bodyPr/>
          <a:lstStyle>
            <a:lvl1pPr>
              <a:defRPr sz="2400"/>
            </a:lvl1pPr>
            <a:lvl5pPr>
              <a:defRPr/>
            </a:lvl5pPr>
          </a:lstStyle>
          <a:p>
            <a:pPr lvl="0"/>
            <a:r>
              <a:rPr lang="en-US" dirty="0"/>
              <a:t>Job Title or Institution</a:t>
            </a:r>
          </a:p>
        </p:txBody>
      </p:sp>
    </p:spTree>
    <p:extLst>
      <p:ext uri="{BB962C8B-B14F-4D97-AF65-F5344CB8AC3E}">
        <p14:creationId xmlns:p14="http://schemas.microsoft.com/office/powerpoint/2010/main" val="31764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6ECE-C961-4203-8AB5-04D537354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1FB1B-4DCE-401E-BB8E-6552AD81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967" y="98341"/>
            <a:ext cx="971335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3A538-628E-4429-901E-6F649268F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02" y="5975241"/>
            <a:ext cx="12081196" cy="5486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Presenter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80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at Pembelajaran Jarak Ja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55402" y="5975241"/>
            <a:ext cx="12081196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20000"/>
          </a:bodyPr>
          <a:lstStyle/>
          <a:p>
            <a:pPr algn="ct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Direktorat Pembelajaran Jarak Jauh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1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eas Febr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8726" y="89715"/>
            <a:ext cx="1005840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74410" y="5980954"/>
            <a:ext cx="12062188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Andreas Febrian (Direktur Direktorat Pendidikan Jarak Jauh)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7C611-DB31-433E-A9B8-E41DBAFAAC87}"/>
              </a:ext>
            </a:extLst>
          </p:cNvPr>
          <p:cNvSpPr txBox="1"/>
          <p:nvPr userDrawn="1"/>
        </p:nvSpPr>
        <p:spPr>
          <a:xfrm>
            <a:off x="5370038" y="5576066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lstStyle/>
          <a:p>
            <a:pPr algn="r">
              <a:lnSpc>
                <a:spcPct val="130000"/>
              </a:lnSpc>
            </a:pPr>
            <a:endParaRPr lang="id-ID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li Jal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8726" y="89715"/>
            <a:ext cx="1005840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55402" y="5975241"/>
            <a:ext cx="12081196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20000"/>
          </a:bodyPr>
          <a:lstStyle/>
          <a:p>
            <a:pPr algn="ct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Prof. dr. Fasli Jalal, Ph.D.  (Rector of Universitas YARSI)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2A28-38A6-413A-BB01-C6DF67221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4AEA69-DA8D-4F71-A2BC-00D8A5EC1E1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199" y="1371600"/>
            <a:ext cx="72237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56F7EF-344F-412A-B70C-2C4C7A6DF2BF}"/>
              </a:ext>
            </a:extLst>
          </p:cNvPr>
          <p:cNvCxnSpPr/>
          <p:nvPr userDrawn="1"/>
        </p:nvCxnSpPr>
        <p:spPr>
          <a:xfrm>
            <a:off x="457200" y="1097280"/>
            <a:ext cx="7223760" cy="0"/>
          </a:xfrm>
          <a:prstGeom prst="line">
            <a:avLst/>
          </a:prstGeom>
          <a:ln w="9525">
            <a:solidFill>
              <a:srgbClr val="1E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67475"/>
            <a:ext cx="411163" cy="39052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(#)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80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6CF8C9-0E75-4AE8-B737-E3A4BF712422}"/>
              </a:ext>
            </a:extLst>
          </p:cNvPr>
          <p:cNvSpPr txBox="1"/>
          <p:nvPr userDrawn="1"/>
        </p:nvSpPr>
        <p:spPr>
          <a:xfrm>
            <a:off x="457200" y="365760"/>
            <a:ext cx="7223760" cy="640080"/>
          </a:xfrm>
          <a:prstGeom prst="rect">
            <a:avLst/>
          </a:prstGeom>
          <a:noFill/>
        </p:spPr>
        <p:txBody>
          <a:bodyPr wrap="none" rtlCol="0" anchor="ctr" anchorCtr="0">
            <a:normAutofit lnSpcReduction="10000"/>
          </a:bodyPr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id-ID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F5081F-D08B-4C37-83F5-9C1D30987E19}"/>
              </a:ext>
            </a:extLst>
          </p:cNvPr>
          <p:cNvCxnSpPr/>
          <p:nvPr userDrawn="1"/>
        </p:nvCxnSpPr>
        <p:spPr>
          <a:xfrm>
            <a:off x="914400" y="1005840"/>
            <a:ext cx="6309360" cy="0"/>
          </a:xfrm>
          <a:prstGeom prst="line">
            <a:avLst/>
          </a:prstGeom>
          <a:ln w="38100">
            <a:solidFill>
              <a:srgbClr val="1E5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A2DFE-116C-42E6-9A68-B49916064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599"/>
            <a:ext cx="72237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67475"/>
            <a:ext cx="411163" cy="39052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(#)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805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A2DFE-116C-42E6-9A68-B49916064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599"/>
            <a:ext cx="72237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Google Shape;699;p44">
            <a:extLst>
              <a:ext uri="{FF2B5EF4-FFF2-40B4-BE49-F238E27FC236}">
                <a16:creationId xmlns:a16="http://schemas.microsoft.com/office/drawing/2014/main" id="{C9756BB0-C11A-4523-939A-B3ABADC651C8}"/>
              </a:ext>
            </a:extLst>
          </p:cNvPr>
          <p:cNvSpPr/>
          <p:nvPr userDrawn="1"/>
        </p:nvSpPr>
        <p:spPr>
          <a:xfrm flipH="1">
            <a:off x="457200" y="457200"/>
            <a:ext cx="7223760" cy="731520"/>
          </a:xfrm>
          <a:prstGeom prst="round2DiagRect">
            <a:avLst>
              <a:gd name="adj1" fmla="val 32319"/>
              <a:gd name="adj2" fmla="val 0"/>
            </a:avLst>
          </a:prstGeom>
          <a:solidFill>
            <a:srgbClr val="1E5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467475"/>
            <a:ext cx="411163" cy="39052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dirty="0"/>
              <a:t>(#)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66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2A28-38A6-413A-BB01-C6DF67221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EC9B9-ED45-4D86-962A-38FB3CE3A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1D93-A518-4F3C-BD42-6FE861F79D2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4AEA69-DA8D-4F71-A2BC-00D8A5EC1E1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600"/>
            <a:ext cx="5851525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8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CD4D0-F543-4C12-A452-7BDBF8753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1D93-A518-4F3C-BD42-6FE861F79D2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CF8C9-0E75-4AE8-B737-E3A4BF712422}"/>
              </a:ext>
            </a:extLst>
          </p:cNvPr>
          <p:cNvSpPr txBox="1"/>
          <p:nvPr userDrawn="1"/>
        </p:nvSpPr>
        <p:spPr>
          <a:xfrm>
            <a:off x="457200" y="365760"/>
            <a:ext cx="5852160" cy="640080"/>
          </a:xfrm>
          <a:prstGeom prst="rect">
            <a:avLst/>
          </a:prstGeom>
          <a:noFill/>
        </p:spPr>
        <p:txBody>
          <a:bodyPr wrap="none" rtlCol="0" anchor="ctr" anchorCtr="0">
            <a:normAutofit lnSpcReduction="10000"/>
          </a:bodyPr>
          <a:lstStyle/>
          <a:p>
            <a:pPr algn="ctr"/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id-ID" sz="40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F5081F-D08B-4C37-83F5-9C1D30987E19}"/>
              </a:ext>
            </a:extLst>
          </p:cNvPr>
          <p:cNvCxnSpPr/>
          <p:nvPr userDrawn="1"/>
        </p:nvCxnSpPr>
        <p:spPr>
          <a:xfrm>
            <a:off x="914400" y="1005840"/>
            <a:ext cx="493776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A2DFE-116C-42E6-9A68-B49916064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599"/>
            <a:ext cx="58521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62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4CD4D0-F543-4C12-A452-7BDBF8753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81D93-A518-4F3C-BD42-6FE861F79D2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BA2DFE-116C-42E6-9A68-B499160646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71599"/>
            <a:ext cx="585216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Google Shape;699;p44">
            <a:extLst>
              <a:ext uri="{FF2B5EF4-FFF2-40B4-BE49-F238E27FC236}">
                <a16:creationId xmlns:a16="http://schemas.microsoft.com/office/drawing/2014/main" id="{C9756BB0-C11A-4523-939A-B3ABADC651C8}"/>
              </a:ext>
            </a:extLst>
          </p:cNvPr>
          <p:cNvSpPr/>
          <p:nvPr userDrawn="1"/>
        </p:nvSpPr>
        <p:spPr>
          <a:xfrm flipH="1">
            <a:off x="457200" y="457200"/>
            <a:ext cx="5852160" cy="731520"/>
          </a:xfrm>
          <a:prstGeom prst="round2DiagRect">
            <a:avLst>
              <a:gd name="adj1" fmla="val 32319"/>
              <a:gd name="adj2" fmla="val 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04B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sz="4000">
              <a:solidFill>
                <a:srgbClr val="104B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at Pembelajaran Jarak Ja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62A9-6AA4-4E51-97F3-6C6C9291B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F9028-F205-48AA-883A-C945F8F6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20316-7EA0-4BDF-B722-28E01FC8132A}"/>
              </a:ext>
            </a:extLst>
          </p:cNvPr>
          <p:cNvSpPr txBox="1"/>
          <p:nvPr userDrawn="1"/>
        </p:nvSpPr>
        <p:spPr>
          <a:xfrm>
            <a:off x="1737359" y="4206240"/>
            <a:ext cx="10058400" cy="4801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Pembelajaran Jarak Jauh</a:t>
            </a:r>
            <a:endParaRPr lang="id-ID" sz="28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1840" y="91440"/>
            <a:ext cx="4680183" cy="8229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Slide Title</a:t>
            </a:r>
            <a:endParaRPr lang="id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FC3B69-F55D-462F-BD4A-CD0AEBA5E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880" y="1097280"/>
            <a:ext cx="11612880" cy="53035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A7FF8D-89B6-4BF0-8FE6-771E4B869E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23/09/2021</a:t>
            </a:r>
            <a:endParaRPr lang="id-ID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67EF8-D40A-40F3-B99B-26D51025A00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Pelaporan</a:t>
            </a:r>
            <a:r>
              <a:rPr lang="en-US" dirty="0"/>
              <a:t> Data PDDIKTI </a:t>
            </a:r>
            <a:r>
              <a:rPr lang="en-US" dirty="0" err="1"/>
              <a:t>Universitas</a:t>
            </a:r>
            <a:r>
              <a:rPr lang="en-US" dirty="0"/>
              <a:t> YARSI</a:t>
            </a:r>
            <a:endParaRPr lang="id-ID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4E48C-01D4-4DEE-918D-A758901B9C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AutoShape 2" descr="Logo Kampus Merdeka Diluncurkan | Serba University"/>
          <p:cNvSpPr>
            <a:spLocks noChangeAspect="1" noChangeArrowheads="1"/>
          </p:cNvSpPr>
          <p:nvPr userDrawn="1"/>
        </p:nvSpPr>
        <p:spPr bwMode="auto">
          <a:xfrm>
            <a:off x="8655630" y="91440"/>
            <a:ext cx="2291412" cy="114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Website Informasi dan Pendaftaran Program Kampus Merdeka - Fakultas  Teknologi Mineral UPN &amp;quot;VETERAN&amp;quot; Yogyakarta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76" y="19847"/>
            <a:ext cx="2328288" cy="8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1840" y="91440"/>
            <a:ext cx="5349884" cy="8229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23/09/2021</a:t>
            </a:r>
            <a:endParaRPr lang="id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Pelaporan</a:t>
            </a:r>
            <a:r>
              <a:rPr lang="en-US" dirty="0"/>
              <a:t> Data PDDIKTI </a:t>
            </a:r>
            <a:r>
              <a:rPr lang="en-US" dirty="0" err="1"/>
              <a:t>Universitas</a:t>
            </a:r>
            <a:r>
              <a:rPr lang="en-US" dirty="0"/>
              <a:t> YARSI</a:t>
            </a:r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655B0-8129-41CE-9B53-E7E36687F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1097280"/>
            <a:ext cx="1161288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Preamble text</a:t>
            </a:r>
            <a:endParaRPr lang="id-ID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9F3FA2-3F80-4F39-B536-8F5C3BEBBE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880" y="1737360"/>
            <a:ext cx="11612880" cy="4023360"/>
          </a:xfrm>
        </p:spPr>
        <p:txBody>
          <a:bodyPr numCol="3"/>
          <a:lstStyle>
            <a:lvl1pPr marL="342900" marR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  <a:endParaRPr lang="id-ID"/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Item</a:t>
            </a:r>
            <a:endParaRPr lang="id-ID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C4378A-A44E-4A8C-ADB5-CFBF4D35BA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852160"/>
            <a:ext cx="1161288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  <p:pic>
        <p:nvPicPr>
          <p:cNvPr id="11" name="Picture 8" descr="Website Informasi dan Pendaftaran Program Kampus Merdeka - Fakultas  Teknologi Mineral UPN &amp;quot;VETERAN&amp;quot; Yogyakarta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76" y="19847"/>
            <a:ext cx="2328288" cy="8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7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FC3B69-F55D-462F-BD4A-CD0AEBA5E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91840" y="1097280"/>
            <a:ext cx="8503920" cy="53035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C6ED5A-B9EE-4FEB-AC0E-BDF288A1AF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2880" y="1097280"/>
            <a:ext cx="2926080" cy="292608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Media Content (e.g., image, picture, chart)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760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FC3B69-F55D-462F-BD4A-CD0AEBA5E1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880" y="3474720"/>
            <a:ext cx="11612880" cy="292608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C6ED5A-B9EE-4FEB-AC0E-BDF288A1AF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2880" y="1097280"/>
            <a:ext cx="11612880" cy="22860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Media Content (e.g., image, picture, chart)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59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oxes varia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655B0-8129-41CE-9B53-E7E36687F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1097280"/>
            <a:ext cx="1161288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Preamble text</a:t>
            </a:r>
            <a:endParaRPr lang="id-ID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C4378A-A44E-4A8C-ADB5-CFBF4D35BA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852160"/>
            <a:ext cx="1161288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BB1388-451D-4E19-BA90-044F9E0CFD4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880" y="2194560"/>
            <a:ext cx="5669280" cy="356616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1A3B02FF-2ADD-4C0C-82A0-7AB3DEF7EA5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26480" y="2194560"/>
            <a:ext cx="5669280" cy="356616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67B71A-70CB-4C54-AAC6-A7786FF7E2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" y="1737360"/>
            <a:ext cx="566928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CBC233-9497-4C38-AE58-74786D4C49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6480" y="1737360"/>
            <a:ext cx="566928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95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oxes varia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BB1388-451D-4E19-BA90-044F9E0CFD4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880" y="1645920"/>
            <a:ext cx="5669280" cy="4754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1A3B02FF-2ADD-4C0C-82A0-7AB3DEF7EA5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26480" y="1645920"/>
            <a:ext cx="5669280" cy="4754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67B71A-70CB-4C54-AAC6-A7786FF7E2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" y="1188720"/>
            <a:ext cx="566928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CBC233-9497-4C38-AE58-74786D4C49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26480" y="1188720"/>
            <a:ext cx="566928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77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oxes varia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655B0-8129-41CE-9B53-E7E36687F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880" y="1097280"/>
            <a:ext cx="1161288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Preamble text</a:t>
            </a:r>
            <a:endParaRPr lang="id-ID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C4378A-A44E-4A8C-ADB5-CFBF4D35BA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852160"/>
            <a:ext cx="11612880" cy="548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BB1388-451D-4E19-BA90-044F9E0CFD4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880" y="2194560"/>
            <a:ext cx="3749040" cy="356616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67B71A-70CB-4C54-AAC6-A7786FF7E2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" y="1737360"/>
            <a:ext cx="374904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06B0859-C155-416E-9492-AAA959C220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14800" y="2194560"/>
            <a:ext cx="3749040" cy="356616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C942BD1-AA38-48DA-8936-78AC9E2723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14800" y="1737360"/>
            <a:ext cx="374904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62AE428A-2D0E-4170-85E7-9418CB92DE3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46720" y="2194560"/>
            <a:ext cx="3749040" cy="356616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507C329-C55A-40B4-B043-1677021C49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46720" y="1737360"/>
            <a:ext cx="374904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35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oxes varia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BB1388-451D-4E19-BA90-044F9E0CFD4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82880" y="1645920"/>
            <a:ext cx="3749040" cy="4754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67B71A-70CB-4C54-AAC6-A7786FF7E2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" y="1188720"/>
            <a:ext cx="374904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06B0859-C155-416E-9492-AAA959C220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14800" y="1645920"/>
            <a:ext cx="3749040" cy="4754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C942BD1-AA38-48DA-8936-78AC9E2723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14800" y="1188720"/>
            <a:ext cx="374904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62AE428A-2D0E-4170-85E7-9418CB92DE3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46720" y="1645920"/>
            <a:ext cx="3749040" cy="4754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507C329-C55A-40B4-B043-1677021C49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46720" y="1188720"/>
            <a:ext cx="374904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269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8BCC-D6AE-4E7B-91C9-D836ABF8E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783DA-A901-4123-867B-7F6AF302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CE268-CEB9-4361-923E-83893B20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851F4-23C6-4BA0-8B61-B8A5FC0D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C655B0-8129-41CE-9B53-E7E36687F9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1463040"/>
            <a:ext cx="10058400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Texts or quotation</a:t>
            </a:r>
            <a:endParaRPr lang="id-ID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C4378A-A44E-4A8C-ADB5-CFBF4D35BA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5040" y="4754880"/>
            <a:ext cx="5120640" cy="54864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E99999E-6BF1-4801-ABC5-F1FB76A36539}"/>
              </a:ext>
            </a:extLst>
          </p:cNvPr>
          <p:cNvSpPr/>
          <p:nvPr userDrawn="1"/>
        </p:nvSpPr>
        <p:spPr>
          <a:xfrm>
            <a:off x="914400" y="1280160"/>
            <a:ext cx="457200" cy="457200"/>
          </a:xfrm>
          <a:prstGeom prst="halfFrame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E6ECBAF-B082-4309-A069-6EF74A8119E4}"/>
              </a:ext>
            </a:extLst>
          </p:cNvPr>
          <p:cNvSpPr/>
          <p:nvPr userDrawn="1"/>
        </p:nvSpPr>
        <p:spPr>
          <a:xfrm rot="10800000">
            <a:off x="10881360" y="3931920"/>
            <a:ext cx="457200" cy="457200"/>
          </a:xfrm>
          <a:prstGeom prst="halfFrame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4F56-EDA1-47DA-A21E-73E1F5F06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5DC47-4C67-458B-B390-BCC5A61B47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5840" y="274320"/>
            <a:ext cx="10789920" cy="6126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8DAEC-123B-49BC-8CB0-3875EA750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4320" y="6400800"/>
            <a:ext cx="548640" cy="457200"/>
          </a:xfrm>
          <a:prstGeom prst="rect">
            <a:avLst/>
          </a:prstGeom>
        </p:spPr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3A268-3104-46BA-A2F0-7FE7D6A6A7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89D6C-B979-4A27-B780-2399AAB639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5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eas Febr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6F1A-7C7A-4536-B030-78C4C1DC8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F05EC-72A7-40F2-A307-F9A8D9AD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E1BD1-EED8-4D18-8200-8589B9A8C09D}"/>
              </a:ext>
            </a:extLst>
          </p:cNvPr>
          <p:cNvSpPr txBox="1"/>
          <p:nvPr userDrawn="1"/>
        </p:nvSpPr>
        <p:spPr>
          <a:xfrm>
            <a:off x="1737359" y="3931920"/>
            <a:ext cx="10058400" cy="4801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Andreas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Febrian</a:t>
            </a:r>
            <a:endParaRPr lang="id-ID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83FD1-A42F-4D46-A65B-73891204532F}"/>
              </a:ext>
            </a:extLst>
          </p:cNvPr>
          <p:cNvSpPr txBox="1"/>
          <p:nvPr userDrawn="1"/>
        </p:nvSpPr>
        <p:spPr>
          <a:xfrm>
            <a:off x="1737360" y="4455393"/>
            <a:ext cx="10058400" cy="457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Direktur Direktorat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9BADB3-FD5D-4F9E-9EEB-11DE34A65930}"/>
              </a:ext>
            </a:extLst>
          </p:cNvPr>
          <p:cNvSpPr/>
          <p:nvPr userDrawn="1"/>
        </p:nvSpPr>
        <p:spPr>
          <a:xfrm>
            <a:off x="0" y="6476214"/>
            <a:ext cx="12192000" cy="38178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6C4F56-EDA1-47DA-A21E-73E1F5F06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0" y="1005840"/>
            <a:ext cx="640080" cy="56692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5DC47-4C67-458B-B390-BCC5A61B47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5840" y="274320"/>
            <a:ext cx="10789920" cy="640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C3429C-771A-4A0D-A4DB-233D3CC0F3F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0" y="7053692"/>
            <a:ext cx="2286000" cy="274320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E5DF4-AF73-47F0-BA06-55938E1565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21255" y="7053692"/>
            <a:ext cx="7589520" cy="27432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7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2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D4F6-36D4-4EED-94BD-174AADE34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37026-1D95-4A1D-9EBA-F9BCBC25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2B7C3-63E4-4CD2-825E-B572238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D487B-23FC-4ABF-88A2-D99A8C1D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2807E45-95C6-476F-BDEF-236562C057C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0160" y="914400"/>
            <a:ext cx="5029200" cy="530352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EB18E8B-8AB9-47BF-B422-3EAD1BC1A0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0160" y="45720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38FCFC0-0797-4D78-85FB-BB9E3678C1D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75120" y="914400"/>
            <a:ext cx="5029200" cy="530352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E0B44C7-803D-4417-90E4-31843FB1B9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75120" y="45720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6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4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D4F6-36D4-4EED-94BD-174AADE34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37026-1D95-4A1D-9EBA-F9BCBC25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2B7C3-63E4-4CD2-825E-B572238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D487B-23FC-4ABF-88A2-D99A8C1D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2807E45-95C6-476F-BDEF-236562C057C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0160" y="731520"/>
            <a:ext cx="5029200" cy="2468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EB18E8B-8AB9-47BF-B422-3EAD1BC1A0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0160" y="27432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88D1D603-C251-45F8-A17B-3B3EE1B31C9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280160" y="3749040"/>
            <a:ext cx="5029200" cy="2468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3D48626-1EF1-4E16-9065-F8FFC68951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" y="329184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31A500F5-C46B-4763-89F3-53039EC91B0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675120" y="731520"/>
            <a:ext cx="5029200" cy="2468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A16D20-65DE-4D1F-BCC4-599123A5DF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5120" y="27432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A596808-6421-49FF-AFA1-EEF79569D48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675120" y="3749040"/>
            <a:ext cx="5029200" cy="2468880"/>
          </a:xfrm>
          <a:ln w="12700">
            <a:solidFill>
              <a:srgbClr val="1E511F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A0E5CDF9-5442-407B-8E35-89ED484A7A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75120" y="3291840"/>
            <a:ext cx="5029200" cy="457200"/>
          </a:xfrm>
          <a:solidFill>
            <a:srgbClr val="1E511F"/>
          </a:solidFill>
          <a:ln w="12700">
            <a:solidFill>
              <a:srgbClr val="1E511F"/>
            </a:solidFill>
          </a:ln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Box Title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15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4F56-EDA1-47DA-A21E-73E1F5F06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8DAEC-123B-49BC-8CB0-3875EA750D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04320" y="6400800"/>
            <a:ext cx="548640" cy="457200"/>
          </a:xfrm>
          <a:prstGeom prst="rect">
            <a:avLst/>
          </a:prstGeom>
        </p:spPr>
        <p:txBody>
          <a:bodyPr/>
          <a:lstStyle/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33A268-3104-46BA-A2F0-7FE7D6A6A7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89D6C-B979-4A27-B780-2399AAB6392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874761E-A16F-47E5-89FC-C28D33D573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3040" y="640080"/>
            <a:ext cx="10058400" cy="402336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Texts or quotation</a:t>
            </a:r>
            <a:endParaRPr lang="id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661C58-B01B-4C67-AEFA-FB08000B5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5040" y="5120640"/>
            <a:ext cx="5669280" cy="54864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Ending text</a:t>
            </a:r>
            <a:endParaRPr lang="id-ID"/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EF38E67D-3712-439B-9EA0-B9242B85AA47}"/>
              </a:ext>
            </a:extLst>
          </p:cNvPr>
          <p:cNvSpPr/>
          <p:nvPr userDrawn="1"/>
        </p:nvSpPr>
        <p:spPr>
          <a:xfrm>
            <a:off x="1280160" y="457200"/>
            <a:ext cx="457200" cy="457200"/>
          </a:xfrm>
          <a:prstGeom prst="halfFrame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EF72F2AA-3AB4-4C69-9577-3D11747CFE74}"/>
              </a:ext>
            </a:extLst>
          </p:cNvPr>
          <p:cNvSpPr/>
          <p:nvPr userDrawn="1"/>
        </p:nvSpPr>
        <p:spPr>
          <a:xfrm rot="10800000">
            <a:off x="11247120" y="4389120"/>
            <a:ext cx="457200" cy="457200"/>
          </a:xfrm>
          <a:prstGeom prst="halfFrame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 - Alternati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127F67E-877A-4A5D-9510-D67A00237FB9}"/>
              </a:ext>
            </a:extLst>
          </p:cNvPr>
          <p:cNvSpPr/>
          <p:nvPr userDrawn="1"/>
        </p:nvSpPr>
        <p:spPr>
          <a:xfrm>
            <a:off x="6492240" y="4846320"/>
            <a:ext cx="5029200" cy="146304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87F28-61B2-4E69-B1BA-01B9A136DD1A}"/>
              </a:ext>
            </a:extLst>
          </p:cNvPr>
          <p:cNvSpPr/>
          <p:nvPr userDrawn="1"/>
        </p:nvSpPr>
        <p:spPr>
          <a:xfrm>
            <a:off x="6492240" y="457200"/>
            <a:ext cx="5029200" cy="4206240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E2C4E-9DB5-43FE-BEEA-8AE928A61B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0" y="731520"/>
            <a:ext cx="6044071" cy="3941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42948C5-CE7C-472A-AD49-3F0F781A54D4}"/>
              </a:ext>
            </a:extLst>
          </p:cNvPr>
          <p:cNvSpPr txBox="1"/>
          <p:nvPr userDrawn="1"/>
        </p:nvSpPr>
        <p:spPr>
          <a:xfrm>
            <a:off x="548640" y="4754880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 YARSI Kav. 13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Jend. Suprapto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 Putih, Jakarta Pusat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EA44D5-CAE2-48FB-A607-220F2C8877BF}"/>
              </a:ext>
            </a:extLst>
          </p:cNvPr>
          <p:cNvSpPr txBox="1"/>
          <p:nvPr userDrawn="1"/>
        </p:nvSpPr>
        <p:spPr>
          <a:xfrm>
            <a:off x="914400" y="621792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E9E4B9-A4F8-49C3-87C8-CC0E40CC029F}"/>
              </a:ext>
            </a:extLst>
          </p:cNvPr>
          <p:cNvSpPr txBox="1"/>
          <p:nvPr userDrawn="1"/>
        </p:nvSpPr>
        <p:spPr>
          <a:xfrm>
            <a:off x="3383280" y="5486400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38AFD5-D885-4322-91BA-FC530FB388F0}"/>
              </a:ext>
            </a:extLst>
          </p:cNvPr>
          <p:cNvSpPr txBox="1"/>
          <p:nvPr userDrawn="1"/>
        </p:nvSpPr>
        <p:spPr>
          <a:xfrm>
            <a:off x="3383280" y="516636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DE28BF-EF5C-4A12-B56C-29E2A7C92118}"/>
              </a:ext>
            </a:extLst>
          </p:cNvPr>
          <p:cNvSpPr txBox="1"/>
          <p:nvPr userDrawn="1"/>
        </p:nvSpPr>
        <p:spPr>
          <a:xfrm>
            <a:off x="3383280" y="4846320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9460DA6-65BA-476A-A6D3-F6B4692F78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217920"/>
            <a:ext cx="276431" cy="2743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D9AECAD-BC59-4699-B56E-A9EAEF0270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5486400"/>
            <a:ext cx="278573" cy="2743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1A311C3-272A-4584-8259-E1551EC01E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5166360"/>
            <a:ext cx="275524" cy="2743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3A0C059-5E40-4113-9B2B-AC54B89CD6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4846320"/>
            <a:ext cx="274320" cy="27432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BF9EC82-BC3D-4E3C-8BF5-7F9414D353A8}"/>
              </a:ext>
            </a:extLst>
          </p:cNvPr>
          <p:cNvSpPr txBox="1"/>
          <p:nvPr userDrawn="1"/>
        </p:nvSpPr>
        <p:spPr>
          <a:xfrm>
            <a:off x="3383280" y="580644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B32EF71-76AD-4CA8-8E7A-512719699F6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8960" y="5806440"/>
            <a:ext cx="274320" cy="27432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8217DF1-5110-4B53-81E1-5ED0D08800CA}"/>
              </a:ext>
            </a:extLst>
          </p:cNvPr>
          <p:cNvSpPr txBox="1"/>
          <p:nvPr userDrawn="1"/>
        </p:nvSpPr>
        <p:spPr>
          <a:xfrm>
            <a:off x="6492240" y="457200"/>
            <a:ext cx="5303520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</a:t>
            </a:r>
            <a:r>
              <a:rPr lang="en-US" sz="14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Program Studi</a:t>
            </a:r>
            <a:endParaRPr lang="id-ID" sz="1400" b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59FC98-DA81-4298-ABA7-59C13B9DE169}"/>
              </a:ext>
            </a:extLst>
          </p:cNvPr>
          <p:cNvSpPr txBox="1"/>
          <p:nvPr userDrawn="1"/>
        </p:nvSpPr>
        <p:spPr>
          <a:xfrm>
            <a:off x="6492240" y="4937760"/>
            <a:ext cx="5303520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 Penelitian</a:t>
            </a:r>
            <a:endParaRPr lang="id-ID" sz="1400" b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77A346-EEEB-432D-A833-2856DD41F44B}"/>
              </a:ext>
            </a:extLst>
          </p:cNvPr>
          <p:cNvSpPr txBox="1"/>
          <p:nvPr userDrawn="1"/>
        </p:nvSpPr>
        <p:spPr>
          <a:xfrm>
            <a:off x="6675120" y="731520"/>
            <a:ext cx="5120640" cy="402336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Kedokteran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Pendidikan dan Profesi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Kedokteran Gigi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 &amp; Profesi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Teknologi Informasi 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Informatika &amp; Perpustakaan dan Sains Informasi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Ekonomi dan Bisnis 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Akuntansi &amp; Manajemen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Hukum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Ilmu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Psikologi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Psikologi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 Pascasarjana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Manajemen, Biomedis, &amp; Kenotariatan</a:t>
            </a:r>
            <a:endParaRPr lang="id-ID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FB607D-2EF0-468F-9D4C-609758EF9239}"/>
              </a:ext>
            </a:extLst>
          </p:cNvPr>
          <p:cNvSpPr txBox="1"/>
          <p:nvPr userDrawn="1"/>
        </p:nvSpPr>
        <p:spPr>
          <a:xfrm>
            <a:off x="6675120" y="5303520"/>
            <a:ext cx="5120640" cy="1005840"/>
          </a:xfrm>
          <a:prstGeom prst="rect">
            <a:avLst/>
          </a:prstGeom>
          <a:noFill/>
        </p:spPr>
        <p:txBody>
          <a:bodyPr wrap="square" numCol="2" rtlCol="0">
            <a:normAutofit/>
          </a:bodyPr>
          <a:lstStyle/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Genetik/Genomik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E-Health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Halal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Sel Punca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Herbal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Telomer</a:t>
            </a:r>
            <a:endParaRPr lang="id-ID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71B6EC5D-809B-4EDC-A1CA-6BB77157B9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74320"/>
            <a:ext cx="2743200" cy="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" grpId="0" animBg="1"/>
      <p:bldP spid="30" grpId="0"/>
      <p:bldP spid="31" grpId="0"/>
      <p:bldP spid="32" grpId="0"/>
      <p:bldP spid="33" grpId="0"/>
      <p:bldP spid="34" grpId="0"/>
      <p:bldP spid="39" grpId="0"/>
      <p:bldP spid="41" grpId="0"/>
      <p:bldP spid="42" grpId="0"/>
      <p:bldP spid="43" grpId="0"/>
      <p:bldP spid="4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 - Alterna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7127F67E-877A-4A5D-9510-D67A00237FB9}"/>
              </a:ext>
            </a:extLst>
          </p:cNvPr>
          <p:cNvSpPr/>
          <p:nvPr userDrawn="1"/>
        </p:nvSpPr>
        <p:spPr>
          <a:xfrm>
            <a:off x="1291090" y="5006787"/>
            <a:ext cx="4545373" cy="1248172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87F28-61B2-4E69-B1BA-01B9A136DD1A}"/>
              </a:ext>
            </a:extLst>
          </p:cNvPr>
          <p:cNvSpPr/>
          <p:nvPr userDrawn="1"/>
        </p:nvSpPr>
        <p:spPr>
          <a:xfrm>
            <a:off x="6949845" y="284672"/>
            <a:ext cx="4739352" cy="5988458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E2C4E-9DB5-43FE-BEEA-8AE928A61B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10" y="718972"/>
            <a:ext cx="6811418" cy="4442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8217DF1-5110-4B53-81E1-5ED0D08800CA}"/>
              </a:ext>
            </a:extLst>
          </p:cNvPr>
          <p:cNvSpPr txBox="1"/>
          <p:nvPr userDrawn="1"/>
        </p:nvSpPr>
        <p:spPr>
          <a:xfrm>
            <a:off x="6985213" y="307114"/>
            <a:ext cx="2479232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</a:t>
            </a:r>
            <a:r>
              <a:rPr lang="en-US" sz="1400" b="1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Program Studi</a:t>
            </a:r>
            <a:endParaRPr lang="id-ID" sz="1400" b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59FC98-DA81-4298-ABA7-59C13B9DE169}"/>
              </a:ext>
            </a:extLst>
          </p:cNvPr>
          <p:cNvSpPr txBox="1"/>
          <p:nvPr userDrawn="1"/>
        </p:nvSpPr>
        <p:spPr>
          <a:xfrm>
            <a:off x="1302419" y="5006787"/>
            <a:ext cx="5303520" cy="3657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 Penelitian</a:t>
            </a:r>
            <a:endParaRPr lang="id-ID" sz="1400" b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77A346-EEEB-432D-A833-2856DD41F44B}"/>
              </a:ext>
            </a:extLst>
          </p:cNvPr>
          <p:cNvSpPr txBox="1"/>
          <p:nvPr userDrawn="1"/>
        </p:nvSpPr>
        <p:spPr>
          <a:xfrm>
            <a:off x="7055659" y="605574"/>
            <a:ext cx="4633131" cy="57037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Kedokteran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Program Studi Pendidikan Kedokteran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Program Studi Profesi Kedokteran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Kedokteran Gigi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Pendidikan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Kedokteran Gigi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Kedokteran Gigi</a:t>
            </a:r>
            <a:endParaRPr lang="en-US" sz="1400" baseline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Teknologi Informasi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 Informatika 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Perpustakaan dan Sains Informasi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Ekonomi dan Bisnis 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Akuntansi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Hukum</a:t>
            </a:r>
            <a:b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Program Studi Ilmu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Hukum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Fakultas Psikologi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Psikologi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 Pascasarjana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Biomedis</a:t>
            </a:r>
            <a:b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Studi </a:t>
            </a: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Kenotariatan</a:t>
            </a:r>
            <a:endParaRPr lang="id-ID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FB607D-2EF0-468F-9D4C-609758EF9239}"/>
              </a:ext>
            </a:extLst>
          </p:cNvPr>
          <p:cNvSpPr txBox="1"/>
          <p:nvPr userDrawn="1"/>
        </p:nvSpPr>
        <p:spPr>
          <a:xfrm>
            <a:off x="1386960" y="5312691"/>
            <a:ext cx="5117358" cy="1005840"/>
          </a:xfrm>
          <a:prstGeom prst="rect">
            <a:avLst/>
          </a:prstGeom>
          <a:noFill/>
        </p:spPr>
        <p:txBody>
          <a:bodyPr wrap="square" numCol="2" rtlCol="0">
            <a:normAutofit/>
          </a:bodyPr>
          <a:lstStyle/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Genetik/Genomik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E-Health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Halal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Sel Punca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Herbal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en-US" sz="14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 Telomer</a:t>
            </a:r>
            <a:endParaRPr lang="id-ID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71B6EC5D-809B-4EDC-A1CA-6BB77157B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74320"/>
            <a:ext cx="2743200" cy="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" grpId="0" animBg="1"/>
      <p:bldP spid="41" grpId="0"/>
      <p:bldP spid="42" grpId="0"/>
      <p:bldP spid="43" grpId="0"/>
      <p:bldP spid="4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2ABF99-7271-4A69-A2F9-59D5E7E3885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1DF6DD5-FB76-4195-8EA9-FA8F73313B96}"/>
              </a:ext>
            </a:extLst>
          </p:cNvPr>
          <p:cNvSpPr/>
          <p:nvPr userDrawn="1"/>
        </p:nvSpPr>
        <p:spPr>
          <a:xfrm rot="10800000">
            <a:off x="6638508" y="-12700"/>
            <a:ext cx="3429001" cy="6858000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E5FFB-6A82-46C8-BCBB-0776C154C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9" y="0"/>
            <a:ext cx="38430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1269A-9F2E-444C-AC74-A87431242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11679"/>
            <a:ext cx="658368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466E82-FE1C-4573-B39F-1A8AD9E065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3383280"/>
            <a:ext cx="621792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212371-34F3-4FD1-920D-1AE0F07D0F45}"/>
              </a:ext>
            </a:extLst>
          </p:cNvPr>
          <p:cNvSpPr/>
          <p:nvPr userDrawn="1"/>
        </p:nvSpPr>
        <p:spPr>
          <a:xfrm>
            <a:off x="457200" y="3291840"/>
            <a:ext cx="658368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7278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2ABF99-7271-4A69-A2F9-59D5E7E38851}"/>
              </a:ext>
            </a:extLst>
          </p:cNvPr>
          <p:cNvSpPr/>
          <p:nvPr userDrawn="1"/>
        </p:nvSpPr>
        <p:spPr>
          <a:xfrm>
            <a:off x="0" y="-12700"/>
            <a:ext cx="12252960" cy="68580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1DF6DD5-FB76-4195-8EA9-FA8F73313B96}"/>
              </a:ext>
            </a:extLst>
          </p:cNvPr>
          <p:cNvSpPr/>
          <p:nvPr userDrawn="1"/>
        </p:nvSpPr>
        <p:spPr>
          <a:xfrm rot="10800000">
            <a:off x="6638508" y="-12700"/>
            <a:ext cx="3429001" cy="6858000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E5FFB-6A82-46C8-BCBB-0776C154C4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9" y="0"/>
            <a:ext cx="384305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1269A-9F2E-444C-AC74-A87431242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11679"/>
            <a:ext cx="6583680" cy="1280160"/>
          </a:xfrm>
        </p:spPr>
        <p:txBody>
          <a:bodyPr anchor="b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466E82-FE1C-4573-B39F-1A8AD9E065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80" y="3383280"/>
            <a:ext cx="621792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Section sub-Title</a:t>
            </a:r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AE83C5-AA3A-4B08-BC5C-D61F9C8705BD}"/>
              </a:ext>
            </a:extLst>
          </p:cNvPr>
          <p:cNvSpPr/>
          <p:nvPr userDrawn="1"/>
        </p:nvSpPr>
        <p:spPr>
          <a:xfrm>
            <a:off x="457200" y="3291840"/>
            <a:ext cx="6583680" cy="46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8544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3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hord 10"/>
          <p:cNvSpPr/>
          <p:nvPr userDrawn="1"/>
        </p:nvSpPr>
        <p:spPr>
          <a:xfrm rot="16200000">
            <a:off x="228599" y="-3337560"/>
            <a:ext cx="6217920" cy="6675120"/>
          </a:xfrm>
          <a:prstGeom prst="chord">
            <a:avLst>
              <a:gd name="adj1" fmla="val 5378774"/>
              <a:gd name="adj2" fmla="val 1620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731520" y="361749"/>
            <a:ext cx="5130800" cy="731520"/>
          </a:xfrm>
        </p:spPr>
        <p:txBody>
          <a:bodyPr anchor="b">
            <a:noAutofit/>
          </a:bodyPr>
          <a:lstStyle>
            <a:lvl1pPr algn="ctr">
              <a:defRPr sz="3000" baseline="0"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097280"/>
            <a:ext cx="4605338" cy="736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AE83C5-AA3A-4B08-BC5C-D61F9C8705BD}"/>
              </a:ext>
            </a:extLst>
          </p:cNvPr>
          <p:cNvSpPr/>
          <p:nvPr userDrawn="1"/>
        </p:nvSpPr>
        <p:spPr>
          <a:xfrm>
            <a:off x="640080" y="1097280"/>
            <a:ext cx="5400000" cy="36000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0242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4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"/>
            <a:ext cx="8442037" cy="6897088"/>
          </a:xfrm>
          <a:prstGeom prst="rect">
            <a:avLst/>
          </a:prstGeom>
        </p:spPr>
      </p:pic>
      <p:sp>
        <p:nvSpPr>
          <p:cNvPr id="3" name="Right Triangle 2"/>
          <p:cNvSpPr/>
          <p:nvPr userDrawn="1"/>
        </p:nvSpPr>
        <p:spPr>
          <a:xfrm rot="10800000" flipH="1">
            <a:off x="-1" y="-1"/>
            <a:ext cx="3039533" cy="5325532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Snip Single Corner Rectangle 8"/>
          <p:cNvSpPr/>
          <p:nvPr userDrawn="1"/>
        </p:nvSpPr>
        <p:spPr>
          <a:xfrm flipH="1">
            <a:off x="5019291" y="-1"/>
            <a:ext cx="7204760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nip Single Corner Rectangle 8"/>
          <p:cNvSpPr/>
          <p:nvPr userDrawn="1"/>
        </p:nvSpPr>
        <p:spPr>
          <a:xfrm flipH="1">
            <a:off x="5019291" y="6400800"/>
            <a:ext cx="7204760" cy="4572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15170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5129046" y="60684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Parallelogram 21"/>
          <p:cNvSpPr/>
          <p:nvPr userDrawn="1"/>
        </p:nvSpPr>
        <p:spPr>
          <a:xfrm>
            <a:off x="6807269" y="0"/>
            <a:ext cx="980938" cy="1618193"/>
          </a:xfrm>
          <a:custGeom>
            <a:avLst/>
            <a:gdLst>
              <a:gd name="connsiteX0" fmla="*/ 0 w 960594"/>
              <a:gd name="connsiteY0" fmla="*/ 1612901 h 1612901"/>
              <a:gd name="connsiteX1" fmla="*/ 240149 w 960594"/>
              <a:gd name="connsiteY1" fmla="*/ 0 h 1612901"/>
              <a:gd name="connsiteX2" fmla="*/ 960594 w 960594"/>
              <a:gd name="connsiteY2" fmla="*/ 0 h 1612901"/>
              <a:gd name="connsiteX3" fmla="*/ 720446 w 960594"/>
              <a:gd name="connsiteY3" fmla="*/ 1612901 h 1612901"/>
              <a:gd name="connsiteX4" fmla="*/ 0 w 960594"/>
              <a:gd name="connsiteY4" fmla="*/ 1612901 h 1612901"/>
              <a:gd name="connsiteX0" fmla="*/ 0 w 960594"/>
              <a:gd name="connsiteY0" fmla="*/ 1619251 h 1619251"/>
              <a:gd name="connsiteX1" fmla="*/ 373499 w 960594"/>
              <a:gd name="connsiteY1" fmla="*/ 0 h 1619251"/>
              <a:gd name="connsiteX2" fmla="*/ 960594 w 960594"/>
              <a:gd name="connsiteY2" fmla="*/ 6350 h 1619251"/>
              <a:gd name="connsiteX3" fmla="*/ 720446 w 960594"/>
              <a:gd name="connsiteY3" fmla="*/ 1619251 h 1619251"/>
              <a:gd name="connsiteX4" fmla="*/ 0 w 960594"/>
              <a:gd name="connsiteY4" fmla="*/ 1619251 h 1619251"/>
              <a:gd name="connsiteX0" fmla="*/ 0 w 1119344"/>
              <a:gd name="connsiteY0" fmla="*/ 1617134 h 1619251"/>
              <a:gd name="connsiteX1" fmla="*/ 532249 w 1119344"/>
              <a:gd name="connsiteY1" fmla="*/ 0 h 1619251"/>
              <a:gd name="connsiteX2" fmla="*/ 1119344 w 1119344"/>
              <a:gd name="connsiteY2" fmla="*/ 6350 h 1619251"/>
              <a:gd name="connsiteX3" fmla="*/ 879196 w 1119344"/>
              <a:gd name="connsiteY3" fmla="*/ 1619251 h 1619251"/>
              <a:gd name="connsiteX4" fmla="*/ 0 w 1119344"/>
              <a:gd name="connsiteY4" fmla="*/ 1617134 h 1619251"/>
              <a:gd name="connsiteX0" fmla="*/ 0 w 1119344"/>
              <a:gd name="connsiteY0" fmla="*/ 1617134 h 1617134"/>
              <a:gd name="connsiteX1" fmla="*/ 532249 w 1119344"/>
              <a:gd name="connsiteY1" fmla="*/ 0 h 1617134"/>
              <a:gd name="connsiteX2" fmla="*/ 1119344 w 1119344"/>
              <a:gd name="connsiteY2" fmla="*/ 6350 h 1617134"/>
              <a:gd name="connsiteX3" fmla="*/ 561696 w 1119344"/>
              <a:gd name="connsiteY3" fmla="*/ 1610785 h 1617134"/>
              <a:gd name="connsiteX4" fmla="*/ 0 w 1119344"/>
              <a:gd name="connsiteY4" fmla="*/ 1617134 h 1617134"/>
              <a:gd name="connsiteX0" fmla="*/ 0 w 1119344"/>
              <a:gd name="connsiteY0" fmla="*/ 1617134 h 1621368"/>
              <a:gd name="connsiteX1" fmla="*/ 532249 w 1119344"/>
              <a:gd name="connsiteY1" fmla="*/ 0 h 1621368"/>
              <a:gd name="connsiteX2" fmla="*/ 1119344 w 1119344"/>
              <a:gd name="connsiteY2" fmla="*/ 6350 h 1621368"/>
              <a:gd name="connsiteX3" fmla="*/ 561696 w 1119344"/>
              <a:gd name="connsiteY3" fmla="*/ 1621368 h 1621368"/>
              <a:gd name="connsiteX4" fmla="*/ 0 w 1119344"/>
              <a:gd name="connsiteY4" fmla="*/ 1617134 h 1621368"/>
              <a:gd name="connsiteX0" fmla="*/ 0 w 1077011"/>
              <a:gd name="connsiteY0" fmla="*/ 1617134 h 1621368"/>
              <a:gd name="connsiteX1" fmla="*/ 532249 w 1077011"/>
              <a:gd name="connsiteY1" fmla="*/ 0 h 1621368"/>
              <a:gd name="connsiteX2" fmla="*/ 1077011 w 1077011"/>
              <a:gd name="connsiteY2" fmla="*/ 10584 h 1621368"/>
              <a:gd name="connsiteX3" fmla="*/ 561696 w 1077011"/>
              <a:gd name="connsiteY3" fmla="*/ 1621368 h 1621368"/>
              <a:gd name="connsiteX4" fmla="*/ 0 w 1077011"/>
              <a:gd name="connsiteY4" fmla="*/ 1617134 h 1621368"/>
              <a:gd name="connsiteX0" fmla="*/ 0 w 1077011"/>
              <a:gd name="connsiteY0" fmla="*/ 1617134 h 1621368"/>
              <a:gd name="connsiteX1" fmla="*/ 532249 w 1077011"/>
              <a:gd name="connsiteY1" fmla="*/ 0 h 1621368"/>
              <a:gd name="connsiteX2" fmla="*/ 1077011 w 1077011"/>
              <a:gd name="connsiteY2" fmla="*/ 8467 h 1621368"/>
              <a:gd name="connsiteX3" fmla="*/ 561696 w 1077011"/>
              <a:gd name="connsiteY3" fmla="*/ 1621368 h 1621368"/>
              <a:gd name="connsiteX4" fmla="*/ 0 w 1077011"/>
              <a:gd name="connsiteY4" fmla="*/ 1617134 h 1621368"/>
              <a:gd name="connsiteX0" fmla="*/ 0 w 1077011"/>
              <a:gd name="connsiteY0" fmla="*/ 1617134 h 1621368"/>
              <a:gd name="connsiteX1" fmla="*/ 532249 w 1077011"/>
              <a:gd name="connsiteY1" fmla="*/ 0 h 1621368"/>
              <a:gd name="connsiteX2" fmla="*/ 1077011 w 1077011"/>
              <a:gd name="connsiteY2" fmla="*/ 6351 h 1621368"/>
              <a:gd name="connsiteX3" fmla="*/ 561696 w 1077011"/>
              <a:gd name="connsiteY3" fmla="*/ 1621368 h 1621368"/>
              <a:gd name="connsiteX4" fmla="*/ 0 w 1077011"/>
              <a:gd name="connsiteY4" fmla="*/ 1617134 h 1621368"/>
              <a:gd name="connsiteX0" fmla="*/ 0 w 1077011"/>
              <a:gd name="connsiteY0" fmla="*/ 1617134 h 1621368"/>
              <a:gd name="connsiteX1" fmla="*/ 532249 w 1077011"/>
              <a:gd name="connsiteY1" fmla="*/ 0 h 1621368"/>
              <a:gd name="connsiteX2" fmla="*/ 1077011 w 1077011"/>
              <a:gd name="connsiteY2" fmla="*/ 6351 h 1621368"/>
              <a:gd name="connsiteX3" fmla="*/ 551112 w 1077011"/>
              <a:gd name="connsiteY3" fmla="*/ 1621368 h 1621368"/>
              <a:gd name="connsiteX4" fmla="*/ 0 w 1077011"/>
              <a:gd name="connsiteY4" fmla="*/ 1617134 h 1621368"/>
              <a:gd name="connsiteX0" fmla="*/ 0 w 1062194"/>
              <a:gd name="connsiteY0" fmla="*/ 1617134 h 1621368"/>
              <a:gd name="connsiteX1" fmla="*/ 532249 w 1062194"/>
              <a:gd name="connsiteY1" fmla="*/ 0 h 1621368"/>
              <a:gd name="connsiteX2" fmla="*/ 1062194 w 1062194"/>
              <a:gd name="connsiteY2" fmla="*/ 2117 h 1621368"/>
              <a:gd name="connsiteX3" fmla="*/ 551112 w 1062194"/>
              <a:gd name="connsiteY3" fmla="*/ 1621368 h 1621368"/>
              <a:gd name="connsiteX4" fmla="*/ 0 w 1062194"/>
              <a:gd name="connsiteY4" fmla="*/ 1617134 h 1621368"/>
              <a:gd name="connsiteX0" fmla="*/ 0 w 1143629"/>
              <a:gd name="connsiteY0" fmla="*/ 1617134 h 1621368"/>
              <a:gd name="connsiteX1" fmla="*/ 613684 w 1143629"/>
              <a:gd name="connsiteY1" fmla="*/ 0 h 1621368"/>
              <a:gd name="connsiteX2" fmla="*/ 1143629 w 1143629"/>
              <a:gd name="connsiteY2" fmla="*/ 2117 h 1621368"/>
              <a:gd name="connsiteX3" fmla="*/ 632547 w 1143629"/>
              <a:gd name="connsiteY3" fmla="*/ 1621368 h 1621368"/>
              <a:gd name="connsiteX4" fmla="*/ 0 w 1143629"/>
              <a:gd name="connsiteY4" fmla="*/ 1617134 h 1621368"/>
              <a:gd name="connsiteX0" fmla="*/ 0 w 1143629"/>
              <a:gd name="connsiteY0" fmla="*/ 1617134 h 1618193"/>
              <a:gd name="connsiteX1" fmla="*/ 613684 w 1143629"/>
              <a:gd name="connsiteY1" fmla="*/ 0 h 1618193"/>
              <a:gd name="connsiteX2" fmla="*/ 1143629 w 1143629"/>
              <a:gd name="connsiteY2" fmla="*/ 2117 h 1618193"/>
              <a:gd name="connsiteX3" fmla="*/ 554814 w 1143629"/>
              <a:gd name="connsiteY3" fmla="*/ 1618193 h 1618193"/>
              <a:gd name="connsiteX4" fmla="*/ 0 w 1143629"/>
              <a:gd name="connsiteY4" fmla="*/ 1617134 h 161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629" h="1618193">
                <a:moveTo>
                  <a:pt x="0" y="1617134"/>
                </a:moveTo>
                <a:lnTo>
                  <a:pt x="613684" y="0"/>
                </a:lnTo>
                <a:lnTo>
                  <a:pt x="1143629" y="2117"/>
                </a:lnTo>
                <a:lnTo>
                  <a:pt x="554814" y="1618193"/>
                </a:lnTo>
                <a:lnTo>
                  <a:pt x="0" y="1617134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13D558-96A2-4054-B346-4AB9B5C1F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0" y="2948090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41EDF8F-1C17-417B-90D9-82624393E3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120" y="4297680"/>
            <a:ext cx="493776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59A382-5B5A-4F4D-AA6D-E4381D210D5A}"/>
              </a:ext>
            </a:extLst>
          </p:cNvPr>
          <p:cNvSpPr/>
          <p:nvPr userDrawn="1"/>
        </p:nvSpPr>
        <p:spPr>
          <a:xfrm>
            <a:off x="6492240" y="4228251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15548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6ECE-C961-4203-8AB5-04D537354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1FB1B-4DCE-401E-BB8E-6552AD81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760" y="3566160"/>
            <a:ext cx="2103120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3A538-628E-4429-901E-6F649268F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2286000"/>
            <a:ext cx="6126480" cy="5486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918638-A93F-4EB3-9F74-1A8EB10E1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2834640"/>
            <a:ext cx="6126480" cy="54864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Job Title or Institution</a:t>
            </a:r>
          </a:p>
        </p:txBody>
      </p:sp>
    </p:spTree>
    <p:extLst>
      <p:ext uri="{BB962C8B-B14F-4D97-AF65-F5344CB8AC3E}">
        <p14:creationId xmlns:p14="http://schemas.microsoft.com/office/powerpoint/2010/main" val="2734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5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504"/>
            <a:ext cx="7129033" cy="6868504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flipH="1" flipV="1">
            <a:off x="4487159" y="-10504"/>
            <a:ext cx="7704841" cy="6868504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nip Single Corner Rectangle 8"/>
          <p:cNvSpPr/>
          <p:nvPr userDrawn="1"/>
        </p:nvSpPr>
        <p:spPr>
          <a:xfrm flipH="1">
            <a:off x="6746601" y="6400800"/>
            <a:ext cx="5445397" cy="4572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15170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24382"/>
              <a:gd name="connsiteY0" fmla="*/ 0 h 3276600"/>
              <a:gd name="connsiteX1" fmla="*/ 5224382 w 5224382"/>
              <a:gd name="connsiteY1" fmla="*/ 60684 h 3276600"/>
              <a:gd name="connsiteX2" fmla="*/ 5207000 w 5224382"/>
              <a:gd name="connsiteY2" fmla="*/ 3276600 h 3276600"/>
              <a:gd name="connsiteX3" fmla="*/ 0 w 5224382"/>
              <a:gd name="connsiteY3" fmla="*/ 3276600 h 3276600"/>
              <a:gd name="connsiteX4" fmla="*/ 0 w 5224382"/>
              <a:gd name="connsiteY4" fmla="*/ 0 h 3276600"/>
              <a:gd name="connsiteX0" fmla="*/ 0 w 5224382"/>
              <a:gd name="connsiteY0" fmla="*/ 0 h 3351751"/>
              <a:gd name="connsiteX1" fmla="*/ 5224382 w 5224382"/>
              <a:gd name="connsiteY1" fmla="*/ 60684 h 3351751"/>
              <a:gd name="connsiteX2" fmla="*/ 4895353 w 5224382"/>
              <a:gd name="connsiteY2" fmla="*/ 3351751 h 3351751"/>
              <a:gd name="connsiteX3" fmla="*/ 0 w 5224382"/>
              <a:gd name="connsiteY3" fmla="*/ 3276600 h 3351751"/>
              <a:gd name="connsiteX4" fmla="*/ 0 w 5224382"/>
              <a:gd name="connsiteY4" fmla="*/ 0 h 3351751"/>
              <a:gd name="connsiteX0" fmla="*/ 0 w 5098039"/>
              <a:gd name="connsiteY0" fmla="*/ 14468 h 3366219"/>
              <a:gd name="connsiteX1" fmla="*/ 5098039 w 5098039"/>
              <a:gd name="connsiteY1" fmla="*/ 0 h 3366219"/>
              <a:gd name="connsiteX2" fmla="*/ 4895353 w 5098039"/>
              <a:gd name="connsiteY2" fmla="*/ 3366219 h 3366219"/>
              <a:gd name="connsiteX3" fmla="*/ 0 w 5098039"/>
              <a:gd name="connsiteY3" fmla="*/ 3291068 h 3366219"/>
              <a:gd name="connsiteX4" fmla="*/ 0 w 5098039"/>
              <a:gd name="connsiteY4" fmla="*/ 14468 h 3366219"/>
              <a:gd name="connsiteX0" fmla="*/ 0 w 5098039"/>
              <a:gd name="connsiteY0" fmla="*/ 14468 h 3291077"/>
              <a:gd name="connsiteX1" fmla="*/ 5098039 w 5098039"/>
              <a:gd name="connsiteY1" fmla="*/ 0 h 3291077"/>
              <a:gd name="connsiteX2" fmla="*/ 4971159 w 5098039"/>
              <a:gd name="connsiteY2" fmla="*/ 3291077 h 3291077"/>
              <a:gd name="connsiteX3" fmla="*/ 0 w 5098039"/>
              <a:gd name="connsiteY3" fmla="*/ 3291068 h 3291077"/>
              <a:gd name="connsiteX4" fmla="*/ 0 w 5098039"/>
              <a:gd name="connsiteY4" fmla="*/ 14468 h 329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8039" h="3291077">
                <a:moveTo>
                  <a:pt x="0" y="14468"/>
                </a:moveTo>
                <a:lnTo>
                  <a:pt x="5098039" y="0"/>
                </a:lnTo>
                <a:lnTo>
                  <a:pt x="4971159" y="3291077"/>
                </a:lnTo>
                <a:lnTo>
                  <a:pt x="0" y="3291068"/>
                </a:lnTo>
                <a:lnTo>
                  <a:pt x="0" y="14468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aseline="-25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242B42-4EDC-4648-9C57-3A3474CB9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0" y="449579"/>
            <a:ext cx="630936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787908D-D344-4639-8816-BE8F47002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280" y="1828800"/>
            <a:ext cx="594360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EEEA68-CADA-445E-9961-A42C46951CCA}"/>
              </a:ext>
            </a:extLst>
          </p:cNvPr>
          <p:cNvSpPr/>
          <p:nvPr userDrawn="1"/>
        </p:nvSpPr>
        <p:spPr>
          <a:xfrm>
            <a:off x="5486400" y="1729740"/>
            <a:ext cx="630936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26969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6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A6F716-1722-4858-A5EF-A6AE0E621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162" y="269199"/>
            <a:ext cx="4954509" cy="16570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606976-5D70-4D95-A495-47889B7B3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162" y="2271311"/>
            <a:ext cx="5469041" cy="4314825"/>
          </a:xfrm>
          <a:prstGeom prst="rect">
            <a:avLst/>
          </a:prstGeom>
          <a:ln w="38100"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55F2CB-B042-46A2-B29C-6D8346841965}"/>
              </a:ext>
            </a:extLst>
          </p:cNvPr>
          <p:cNvSpPr/>
          <p:nvPr userDrawn="1"/>
        </p:nvSpPr>
        <p:spPr>
          <a:xfrm>
            <a:off x="6245660" y="2271311"/>
            <a:ext cx="5669280" cy="2103120"/>
          </a:xfrm>
          <a:prstGeom prst="rect">
            <a:avLst/>
          </a:prstGeom>
          <a:solidFill>
            <a:srgbClr val="E0E0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DAE55-25D6-4435-8796-B7C3C977949C}"/>
              </a:ext>
            </a:extLst>
          </p:cNvPr>
          <p:cNvSpPr txBox="1"/>
          <p:nvPr userDrawn="1"/>
        </p:nvSpPr>
        <p:spPr>
          <a:xfrm>
            <a:off x="2294507" y="1667854"/>
            <a:ext cx="2745318" cy="351788"/>
          </a:xfrm>
          <a:prstGeom prst="rect">
            <a:avLst/>
          </a:prstGeom>
          <a:noFill/>
        </p:spPr>
        <p:txBody>
          <a:bodyPr wrap="none" rtlCol="0" anchor="ctr">
            <a:normAutofit fontScale="92500" lnSpcReduction="20000"/>
          </a:bodyPr>
          <a:lstStyle/>
          <a:p>
            <a:pPr algn="l">
              <a:lnSpc>
                <a:spcPct val="13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https://layar.yarsi.ac.id/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0D1A95-5361-4AEF-A4D9-AED9E6CDA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8541" y="2362752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843CC90-5751-485D-998A-FE565AA0EC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8759" y="3730721"/>
            <a:ext cx="4937760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D34ED-7EAC-403E-A582-7F2EFE3A4365}"/>
              </a:ext>
            </a:extLst>
          </p:cNvPr>
          <p:cNvSpPr/>
          <p:nvPr userDrawn="1"/>
        </p:nvSpPr>
        <p:spPr>
          <a:xfrm>
            <a:off x="6455879" y="3661292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" name="Rectangle 2"/>
          <p:cNvSpPr/>
          <p:nvPr userDrawn="1"/>
        </p:nvSpPr>
        <p:spPr>
          <a:xfrm>
            <a:off x="10695963" y="612396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83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7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8521" y="285226"/>
            <a:ext cx="8254958" cy="45153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55F2CB-B042-46A2-B29C-6D8346841965}"/>
              </a:ext>
            </a:extLst>
          </p:cNvPr>
          <p:cNvSpPr/>
          <p:nvPr userDrawn="1"/>
        </p:nvSpPr>
        <p:spPr>
          <a:xfrm>
            <a:off x="2978092" y="4800600"/>
            <a:ext cx="5669280" cy="2057400"/>
          </a:xfrm>
          <a:prstGeom prst="rect">
            <a:avLst/>
          </a:prstGeom>
          <a:solidFill>
            <a:srgbClr val="E0E0E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0D1A95-5361-4AEF-A4D9-AED9E6CDA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0973" y="4846321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843CC90-5751-485D-998A-FE565AA0EC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71191" y="6214290"/>
            <a:ext cx="4937760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D34ED-7EAC-403E-A582-7F2EFE3A4365}"/>
              </a:ext>
            </a:extLst>
          </p:cNvPr>
          <p:cNvSpPr/>
          <p:nvPr userDrawn="1"/>
        </p:nvSpPr>
        <p:spPr>
          <a:xfrm>
            <a:off x="3188311" y="6144861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0" y="1918094"/>
            <a:ext cx="1968521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 userDrawn="1"/>
        </p:nvSpPr>
        <p:spPr>
          <a:xfrm>
            <a:off x="10223479" y="1918094"/>
            <a:ext cx="1968521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DAE55-25D6-4435-8796-B7C3C977949C}"/>
              </a:ext>
            </a:extLst>
          </p:cNvPr>
          <p:cNvSpPr txBox="1"/>
          <p:nvPr userDrawn="1"/>
        </p:nvSpPr>
        <p:spPr>
          <a:xfrm>
            <a:off x="10228976" y="1977092"/>
            <a:ext cx="1963024" cy="351788"/>
          </a:xfrm>
          <a:prstGeom prst="rect">
            <a:avLst/>
          </a:prstGeom>
          <a:noFill/>
        </p:spPr>
        <p:txBody>
          <a:bodyPr wrap="none" rtlCol="0" anchor="ctr">
            <a:normAutofit lnSpcReduction="10000"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Rapat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WfH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8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A47B3E-2EA2-45F3-B712-D3DE926E4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738"/>
            <a:ext cx="7885003" cy="6856524"/>
          </a:xfrm>
          <a:prstGeom prst="rect">
            <a:avLst/>
          </a:prstGeom>
        </p:spPr>
      </p:pic>
      <p:sp>
        <p:nvSpPr>
          <p:cNvPr id="3" name="Right Triangle 2"/>
          <p:cNvSpPr/>
          <p:nvPr userDrawn="1"/>
        </p:nvSpPr>
        <p:spPr>
          <a:xfrm rot="10800000" flipH="1">
            <a:off x="457200" y="-1"/>
            <a:ext cx="1959685" cy="6857999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Snip Single Corner Rectangle 8"/>
          <p:cNvSpPr/>
          <p:nvPr userDrawn="1"/>
        </p:nvSpPr>
        <p:spPr>
          <a:xfrm flipH="1">
            <a:off x="4987240" y="0"/>
            <a:ext cx="7204760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nip Single Corner Rectangle 8"/>
          <p:cNvSpPr/>
          <p:nvPr userDrawn="1"/>
        </p:nvSpPr>
        <p:spPr>
          <a:xfrm flipH="1">
            <a:off x="4987240" y="6400798"/>
            <a:ext cx="7204760" cy="4572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15170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5129046" y="60684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4F6D7-06B3-453E-953D-9A9B2501EFFA}"/>
              </a:ext>
            </a:extLst>
          </p:cNvPr>
          <p:cNvSpPr txBox="1"/>
          <p:nvPr userDrawn="1"/>
        </p:nvSpPr>
        <p:spPr>
          <a:xfrm>
            <a:off x="1554480" y="4389120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Creativity 2020 - Debat Bahasa Inggris 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Fakultas Teknologi Informasi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C333EB-33C4-4008-9448-CE3A6EB49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0" y="2948090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C6573CE-C1B5-4A5B-8E41-3351A917A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120" y="4297680"/>
            <a:ext cx="493776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DA89A-E900-4736-8CEE-D0EF85108037}"/>
              </a:ext>
            </a:extLst>
          </p:cNvPr>
          <p:cNvSpPr/>
          <p:nvPr userDrawn="1"/>
        </p:nvSpPr>
        <p:spPr>
          <a:xfrm>
            <a:off x="6492240" y="4228251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0695963" y="612396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15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9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A47B3E-2EA2-45F3-B712-D3DE926E4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6595" y="0"/>
            <a:ext cx="5143500" cy="6858000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rot="10800000" flipH="1">
            <a:off x="6070036" y="0"/>
            <a:ext cx="1206939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9693F2-3732-4775-966E-FEAE6ABD9BF0}"/>
              </a:ext>
            </a:extLst>
          </p:cNvPr>
          <p:cNvSpPr/>
          <p:nvPr userDrawn="1"/>
        </p:nvSpPr>
        <p:spPr>
          <a:xfrm>
            <a:off x="1" y="6400800"/>
            <a:ext cx="6927010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" name="Right Triangle 2"/>
          <p:cNvSpPr/>
          <p:nvPr userDrawn="1"/>
        </p:nvSpPr>
        <p:spPr>
          <a:xfrm flipH="1">
            <a:off x="10757139" y="-13140"/>
            <a:ext cx="952955" cy="687114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6703A-021A-4B60-AD67-0B3F5EBA3531}"/>
              </a:ext>
            </a:extLst>
          </p:cNvPr>
          <p:cNvSpPr txBox="1"/>
          <p:nvPr userDrawn="1"/>
        </p:nvSpPr>
        <p:spPr>
          <a:xfrm>
            <a:off x="7188257" y="5130992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Posbindu Goes to Campus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23601B-5149-4F85-BC47-2E36D798B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976" y="2146743"/>
            <a:ext cx="640080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A0C62CF-0566-467B-9BC5-18C533865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856" y="3518343"/>
            <a:ext cx="603504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4CDFC-617D-4759-AB67-2D47AD7ABC50}"/>
              </a:ext>
            </a:extLst>
          </p:cNvPr>
          <p:cNvSpPr/>
          <p:nvPr userDrawn="1"/>
        </p:nvSpPr>
        <p:spPr>
          <a:xfrm>
            <a:off x="322976" y="3426903"/>
            <a:ext cx="640080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1" y="662730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947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10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234273" cy="6868504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flipH="1" flipV="1">
            <a:off x="4537494" y="-10504"/>
            <a:ext cx="2219240" cy="6868504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AE5488-9064-4221-B4A9-CABFEAFFD608}"/>
              </a:ext>
            </a:extLst>
          </p:cNvPr>
          <p:cNvSpPr/>
          <p:nvPr userDrawn="1"/>
        </p:nvSpPr>
        <p:spPr>
          <a:xfrm>
            <a:off x="5167086" y="6400800"/>
            <a:ext cx="7024914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242B42-4EDC-4648-9C57-3A3474CB9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4566" y="2002618"/>
            <a:ext cx="630936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787908D-D344-4639-8816-BE8F47002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7446" y="3381839"/>
            <a:ext cx="594360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EEEA68-CADA-445E-9961-A42C46951CCA}"/>
              </a:ext>
            </a:extLst>
          </p:cNvPr>
          <p:cNvSpPr/>
          <p:nvPr userDrawn="1"/>
        </p:nvSpPr>
        <p:spPr>
          <a:xfrm>
            <a:off x="5504566" y="3282779"/>
            <a:ext cx="630936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C27DA-AD5A-4E5D-A12B-B17F7A3633B1}"/>
              </a:ext>
            </a:extLst>
          </p:cNvPr>
          <p:cNvSpPr txBox="1"/>
          <p:nvPr userDrawn="1"/>
        </p:nvSpPr>
        <p:spPr>
          <a:xfrm>
            <a:off x="609601" y="4657617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Gathering dan Syukuran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Fakultas Teknologi Informasi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695963" y="612396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43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11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A47B3E-2EA2-45F3-B712-D3DE926E4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439" y="13140"/>
            <a:ext cx="5236282" cy="6871140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rot="10800000" flipH="1">
            <a:off x="6527109" y="-13140"/>
            <a:ext cx="664266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9693F2-3732-4775-966E-FEAE6ABD9BF0}"/>
              </a:ext>
            </a:extLst>
          </p:cNvPr>
          <p:cNvSpPr/>
          <p:nvPr userDrawn="1"/>
        </p:nvSpPr>
        <p:spPr>
          <a:xfrm>
            <a:off x="-1" y="6400800"/>
            <a:ext cx="7019925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" name="Right Triangle 2"/>
          <p:cNvSpPr/>
          <p:nvPr userDrawn="1"/>
        </p:nvSpPr>
        <p:spPr>
          <a:xfrm flipH="1">
            <a:off x="10668000" y="3284"/>
            <a:ext cx="1523999" cy="6880996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6703A-021A-4B60-AD67-0B3F5EBA3531}"/>
              </a:ext>
            </a:extLst>
          </p:cNvPr>
          <p:cNvSpPr txBox="1"/>
          <p:nvPr userDrawn="1"/>
        </p:nvSpPr>
        <p:spPr>
          <a:xfrm>
            <a:off x="7181852" y="4025638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Familly Gathering 2019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Fakultas Teknologi Informasi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23601B-5149-4F85-BC47-2E36D798B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74" y="2018250"/>
            <a:ext cx="640080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A0C62CF-0566-467B-9BC5-18C533865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354" y="3389850"/>
            <a:ext cx="603504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4CDFC-617D-4759-AB67-2D47AD7ABC50}"/>
              </a:ext>
            </a:extLst>
          </p:cNvPr>
          <p:cNvSpPr/>
          <p:nvPr userDrawn="1"/>
        </p:nvSpPr>
        <p:spPr>
          <a:xfrm>
            <a:off x="337474" y="3298410"/>
            <a:ext cx="640080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1" y="662730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8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12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2F31C8-B5EC-4F32-953F-956A5D355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948" r="-2265" b="16400"/>
          <a:stretch/>
        </p:blipFill>
        <p:spPr>
          <a:xfrm>
            <a:off x="3" y="-1"/>
            <a:ext cx="5329075" cy="6848765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flipH="1" flipV="1">
            <a:off x="4537494" y="-10504"/>
            <a:ext cx="2219240" cy="6868504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AE5488-9064-4221-B4A9-CABFEAFFD608}"/>
              </a:ext>
            </a:extLst>
          </p:cNvPr>
          <p:cNvSpPr/>
          <p:nvPr userDrawn="1"/>
        </p:nvSpPr>
        <p:spPr>
          <a:xfrm>
            <a:off x="5167086" y="6400800"/>
            <a:ext cx="7024914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E242B42-4EDC-4648-9C57-3A3474CB9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4566" y="2002618"/>
            <a:ext cx="630936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787908D-D344-4639-8816-BE8F470029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7446" y="3381839"/>
            <a:ext cx="594360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EEEA68-CADA-445E-9961-A42C46951CCA}"/>
              </a:ext>
            </a:extLst>
          </p:cNvPr>
          <p:cNvSpPr/>
          <p:nvPr userDrawn="1"/>
        </p:nvSpPr>
        <p:spPr>
          <a:xfrm>
            <a:off x="5504566" y="3282779"/>
            <a:ext cx="630936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C27DA-AD5A-4E5D-A12B-B17F7A3633B1}"/>
              </a:ext>
            </a:extLst>
          </p:cNvPr>
          <p:cNvSpPr txBox="1"/>
          <p:nvPr userDrawn="1"/>
        </p:nvSpPr>
        <p:spPr>
          <a:xfrm>
            <a:off x="609601" y="4657617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Radiologi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695963" y="612396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23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yle 13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B720FFA-4E91-4FA8-A368-C0ACB3C32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95" y="-1"/>
            <a:ext cx="5143825" cy="6858433"/>
          </a:xfrm>
          <a:prstGeom prst="rect">
            <a:avLst/>
          </a:prstGeom>
        </p:spPr>
      </p:pic>
      <p:sp>
        <p:nvSpPr>
          <p:cNvPr id="9" name="Snip Single Corner Rectangle 8"/>
          <p:cNvSpPr/>
          <p:nvPr userDrawn="1"/>
        </p:nvSpPr>
        <p:spPr>
          <a:xfrm rot="10800000" flipH="1">
            <a:off x="6070036" y="0"/>
            <a:ext cx="1206939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9693F2-3732-4775-966E-FEAE6ABD9BF0}"/>
              </a:ext>
            </a:extLst>
          </p:cNvPr>
          <p:cNvSpPr/>
          <p:nvPr userDrawn="1"/>
        </p:nvSpPr>
        <p:spPr>
          <a:xfrm>
            <a:off x="1" y="6400800"/>
            <a:ext cx="6927010" cy="4572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" name="Right Triangle 2"/>
          <p:cNvSpPr/>
          <p:nvPr userDrawn="1"/>
        </p:nvSpPr>
        <p:spPr>
          <a:xfrm flipH="1">
            <a:off x="10757139" y="-13140"/>
            <a:ext cx="952955" cy="687114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6703A-021A-4B60-AD67-0B3F5EBA3531}"/>
              </a:ext>
            </a:extLst>
          </p:cNvPr>
          <p:cNvSpPr txBox="1"/>
          <p:nvPr userDrawn="1"/>
        </p:nvSpPr>
        <p:spPr>
          <a:xfrm>
            <a:off x="7188257" y="5371137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KOAS Mahasiswa Kedokteran Gigi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123601B-5149-4F85-BC47-2E36D798B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976" y="2146743"/>
            <a:ext cx="640080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A0C62CF-0566-467B-9BC5-18C533865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856" y="3518343"/>
            <a:ext cx="603504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74CDFC-617D-4759-AB67-2D47AD7ABC50}"/>
              </a:ext>
            </a:extLst>
          </p:cNvPr>
          <p:cNvSpPr/>
          <p:nvPr userDrawn="1"/>
        </p:nvSpPr>
        <p:spPr>
          <a:xfrm>
            <a:off x="322976" y="3426903"/>
            <a:ext cx="640080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1" y="662730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21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tyle 8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545;p41">
            <a:extLst>
              <a:ext uri="{FF2B5EF4-FFF2-40B4-BE49-F238E27FC236}">
                <a16:creationId xmlns:a16="http://schemas.microsoft.com/office/drawing/2014/main" id="{616443CE-85BF-4629-95CD-DC5AD4A8F858}"/>
              </a:ext>
            </a:extLst>
          </p:cNvPr>
          <p:cNvPicPr preferRelativeResize="0"/>
          <p:nvPr userDrawn="1"/>
        </p:nvPicPr>
        <p:blipFill rotWithShape="1">
          <a:blip r:embed="rId2"/>
          <a:srcRect l="17679" r="5221"/>
          <a:stretch/>
        </p:blipFill>
        <p:spPr>
          <a:xfrm>
            <a:off x="0" y="-4"/>
            <a:ext cx="7361777" cy="6885037"/>
          </a:xfrm>
          <a:prstGeom prst="rect">
            <a:avLst/>
          </a:prstGeom>
        </p:spPr>
      </p:pic>
      <p:sp>
        <p:nvSpPr>
          <p:cNvPr id="3" name="Right Triangle 2"/>
          <p:cNvSpPr/>
          <p:nvPr userDrawn="1"/>
        </p:nvSpPr>
        <p:spPr>
          <a:xfrm rot="10800000" flipH="1">
            <a:off x="0" y="-4"/>
            <a:ext cx="2620085" cy="6857999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Snip Single Corner Rectangle 8"/>
          <p:cNvSpPr/>
          <p:nvPr userDrawn="1"/>
        </p:nvSpPr>
        <p:spPr>
          <a:xfrm flipH="1">
            <a:off x="4987240" y="0"/>
            <a:ext cx="7204760" cy="68580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3568700" y="0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nip Single Corner Rectangle 8"/>
          <p:cNvSpPr/>
          <p:nvPr userDrawn="1"/>
        </p:nvSpPr>
        <p:spPr>
          <a:xfrm flipH="1">
            <a:off x="4987240" y="6400798"/>
            <a:ext cx="7204760" cy="457200"/>
          </a:xfrm>
          <a:custGeom>
            <a:avLst/>
            <a:gdLst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1638300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122334 w 5207000"/>
              <a:gd name="connsiteY2" fmla="*/ 1655233 h 3276600"/>
              <a:gd name="connsiteX3" fmla="*/ 5207000 w 5207000"/>
              <a:gd name="connsiteY3" fmla="*/ 3276600 h 3276600"/>
              <a:gd name="connsiteX4" fmla="*/ 0 w 5207000"/>
              <a:gd name="connsiteY4" fmla="*/ 3276600 h 3276600"/>
              <a:gd name="connsiteX5" fmla="*/ 0 w 5207000"/>
              <a:gd name="connsiteY5" fmla="*/ 0 h 3276600"/>
              <a:gd name="connsiteX0" fmla="*/ 0 w 5207000"/>
              <a:gd name="connsiteY0" fmla="*/ 0 h 3276600"/>
              <a:gd name="connsiteX1" fmla="*/ 3568700 w 5207000"/>
              <a:gd name="connsiteY1" fmla="*/ 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151700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  <a:gd name="connsiteX0" fmla="*/ 0 w 5207000"/>
              <a:gd name="connsiteY0" fmla="*/ 0 h 3276600"/>
              <a:gd name="connsiteX1" fmla="*/ 5129046 w 5207000"/>
              <a:gd name="connsiteY1" fmla="*/ 60684 h 3276600"/>
              <a:gd name="connsiteX2" fmla="*/ 5207000 w 5207000"/>
              <a:gd name="connsiteY2" fmla="*/ 3276600 h 3276600"/>
              <a:gd name="connsiteX3" fmla="*/ 0 w 5207000"/>
              <a:gd name="connsiteY3" fmla="*/ 3276600 h 3276600"/>
              <a:gd name="connsiteX4" fmla="*/ 0 w 5207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000" h="3276600">
                <a:moveTo>
                  <a:pt x="0" y="0"/>
                </a:moveTo>
                <a:lnTo>
                  <a:pt x="5129046" y="60684"/>
                </a:lnTo>
                <a:lnTo>
                  <a:pt x="5207000" y="3276600"/>
                </a:lnTo>
                <a:lnTo>
                  <a:pt x="0" y="3276600"/>
                </a:lnTo>
                <a:lnTo>
                  <a:pt x="0" y="0"/>
                </a:lnTo>
                <a:close/>
              </a:path>
            </a:pathLst>
          </a:cu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4F6D7-06B3-453E-953D-9A9B2501EFFA}"/>
              </a:ext>
            </a:extLst>
          </p:cNvPr>
          <p:cNvSpPr txBox="1"/>
          <p:nvPr userDrawn="1"/>
        </p:nvSpPr>
        <p:spPr>
          <a:xfrm>
            <a:off x="1554480" y="4389120"/>
            <a:ext cx="3657600" cy="914400"/>
          </a:xfrm>
          <a:prstGeom prst="rect">
            <a:avLst/>
          </a:prstGeom>
          <a:solidFill>
            <a:srgbClr val="E0E0E0">
              <a:alpha val="78824"/>
            </a:srgbClr>
          </a:solidFill>
        </p:spPr>
        <p:txBody>
          <a:bodyPr wrap="none" rtlCol="0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Creativity 2020 - Debat Bahasa Inggris </a:t>
            </a:r>
          </a:p>
          <a:p>
            <a:pPr algn="ctr"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Fakultas Teknologi Informasi</a:t>
            </a:r>
            <a:endParaRPr lang="en-ID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C333EB-33C4-4008-9448-CE3A6EB49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0" y="2948090"/>
            <a:ext cx="5303520" cy="128016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Section Title</a:t>
            </a:r>
            <a:endParaRPr lang="id-ID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C6573CE-C1B5-4A5B-8E41-3351A917A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120" y="4297680"/>
            <a:ext cx="4937760" cy="10058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Section sub-Title</a:t>
            </a:r>
            <a:endParaRPr lang="id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DA89A-E900-4736-8CEE-D0EF85108037}"/>
              </a:ext>
            </a:extLst>
          </p:cNvPr>
          <p:cNvSpPr/>
          <p:nvPr userDrawn="1"/>
        </p:nvSpPr>
        <p:spPr>
          <a:xfrm>
            <a:off x="6492240" y="4228251"/>
            <a:ext cx="530352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0695963" y="612396"/>
            <a:ext cx="1496037" cy="469784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94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at Pembelajaran Jarak Ja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4876800" y="228600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20000"/>
          </a:bodyPr>
          <a:lstStyle/>
          <a:p>
            <a:pPr algn="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Direktorat Pembelajaran Jarak Jauh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8793D0-AA01-4A17-BADB-DA70DE373CBB}"/>
              </a:ext>
            </a:extLst>
          </p:cNvPr>
          <p:cNvSpPr/>
          <p:nvPr userDrawn="1"/>
        </p:nvSpPr>
        <p:spPr>
          <a:xfrm>
            <a:off x="714375" y="1370796"/>
            <a:ext cx="10972800" cy="2468880"/>
          </a:xfrm>
          <a:prstGeom prst="rect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02747C-D0DB-4D0C-9C95-99D9B5796233}"/>
              </a:ext>
            </a:extLst>
          </p:cNvPr>
          <p:cNvSpPr/>
          <p:nvPr userDrawn="1"/>
        </p:nvSpPr>
        <p:spPr>
          <a:xfrm>
            <a:off x="1171575" y="913596"/>
            <a:ext cx="3291840" cy="3291840"/>
          </a:xfrm>
          <a:prstGeom prst="ellipse">
            <a:avLst/>
          </a:prstGeom>
          <a:solidFill>
            <a:srgbClr val="E0E0E0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64B2-AF36-4F2F-97A8-92321662F59C}"/>
              </a:ext>
            </a:extLst>
          </p:cNvPr>
          <p:cNvSpPr txBox="1"/>
          <p:nvPr userDrawn="1"/>
        </p:nvSpPr>
        <p:spPr>
          <a:xfrm>
            <a:off x="4651081" y="1843027"/>
            <a:ext cx="60381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spc="300" dirty="0" err="1">
                <a:solidFill>
                  <a:srgbClr val="E0E0E0"/>
                </a:solidFill>
                <a:effectLst/>
                <a:latin typeface="Mathline" panose="02000500000000090000" pitchFamily="2" charset="0"/>
                <a:cs typeface="Arial" panose="020B0604020202020204" pitchFamily="34" charset="0"/>
              </a:rPr>
              <a:t>Terima</a:t>
            </a:r>
            <a:r>
              <a:rPr lang="en-US" sz="8000" b="1" spc="300" dirty="0">
                <a:solidFill>
                  <a:srgbClr val="E0E0E0"/>
                </a:solidFill>
                <a:effectLst/>
                <a:latin typeface="Mathline" panose="02000500000000090000" pitchFamily="2" charset="0"/>
                <a:cs typeface="Arial" panose="020B0604020202020204" pitchFamily="34" charset="0"/>
              </a:rPr>
              <a:t> </a:t>
            </a:r>
            <a:r>
              <a:rPr lang="en-US" sz="8000" b="1" spc="300" dirty="0" err="1">
                <a:solidFill>
                  <a:srgbClr val="E0E0E0"/>
                </a:solidFill>
                <a:effectLst/>
                <a:latin typeface="Mathline" panose="02000500000000090000" pitchFamily="2" charset="0"/>
                <a:cs typeface="Arial" panose="020B0604020202020204" pitchFamily="34" charset="0"/>
              </a:rPr>
              <a:t>Kasih</a:t>
            </a:r>
            <a:endParaRPr lang="id-ID" sz="8000" b="1" spc="300" dirty="0">
              <a:solidFill>
                <a:srgbClr val="E0E0E0"/>
              </a:solidFill>
              <a:effectLst/>
              <a:latin typeface="Mathline" panose="02000500000000090000" pitchFamily="2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50ED46-F097-4F9D-B28C-3303EF0BF3FE}"/>
              </a:ext>
            </a:extLst>
          </p:cNvPr>
          <p:cNvSpPr txBox="1"/>
          <p:nvPr userDrawn="1"/>
        </p:nvSpPr>
        <p:spPr>
          <a:xfrm>
            <a:off x="6738280" y="4206240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YARSI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Suprapto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Jakarta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2A1A95-7DCF-4648-9E28-3D1DF1E6A265}"/>
              </a:ext>
            </a:extLst>
          </p:cNvPr>
          <p:cNvSpPr txBox="1"/>
          <p:nvPr userDrawn="1"/>
        </p:nvSpPr>
        <p:spPr>
          <a:xfrm>
            <a:off x="7104040" y="5582553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7BA1DB-6069-4A65-9518-580CAAA24DF5}"/>
              </a:ext>
            </a:extLst>
          </p:cNvPr>
          <p:cNvSpPr txBox="1"/>
          <p:nvPr userDrawn="1"/>
        </p:nvSpPr>
        <p:spPr>
          <a:xfrm>
            <a:off x="9572920" y="4851033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01FF94-5AC3-4A99-B7B1-A80F9EFE6866}"/>
              </a:ext>
            </a:extLst>
          </p:cNvPr>
          <p:cNvSpPr txBox="1"/>
          <p:nvPr userDrawn="1"/>
        </p:nvSpPr>
        <p:spPr>
          <a:xfrm>
            <a:off x="9572920" y="4530993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532671-8C5C-4A08-9A27-A9E4AF30B874}"/>
              </a:ext>
            </a:extLst>
          </p:cNvPr>
          <p:cNvSpPr txBox="1"/>
          <p:nvPr userDrawn="1"/>
        </p:nvSpPr>
        <p:spPr>
          <a:xfrm>
            <a:off x="9572920" y="4210953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384C88E-3326-4972-97B6-030FCB011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20" y="5582553"/>
            <a:ext cx="276431" cy="274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6C8205-A088-4D15-AA1B-D7B88E9DE3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00" y="4851033"/>
            <a:ext cx="278573" cy="274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2CDF30-FAFA-4370-9098-E509355A6E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00" y="4530993"/>
            <a:ext cx="275524" cy="274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B6519D-0C73-49C7-907E-30021270C0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00" y="4210953"/>
            <a:ext cx="274320" cy="274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D001A80-EB80-4EC3-BAA1-FC212FB02847}"/>
              </a:ext>
            </a:extLst>
          </p:cNvPr>
          <p:cNvSpPr txBox="1"/>
          <p:nvPr userDrawn="1"/>
        </p:nvSpPr>
        <p:spPr>
          <a:xfrm>
            <a:off x="9572920" y="5171073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FCF1E42-327C-48AB-B1F9-BF0AE4D601C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0726" y="5171073"/>
            <a:ext cx="274320" cy="274320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5E8ABA84-97AD-434F-8AE6-7870BF5CB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87" y="2193756"/>
            <a:ext cx="270481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26" grpId="0"/>
      <p:bldP spid="27" grpId="0"/>
      <p:bldP spid="3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8793D0-AA01-4A17-BADB-DA70DE373CBB}"/>
              </a:ext>
            </a:extLst>
          </p:cNvPr>
          <p:cNvSpPr/>
          <p:nvPr userDrawn="1"/>
        </p:nvSpPr>
        <p:spPr>
          <a:xfrm>
            <a:off x="0" y="3214237"/>
            <a:ext cx="12192000" cy="3656796"/>
          </a:xfrm>
          <a:prstGeom prst="rect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64B2-AF36-4F2F-97A8-92321662F59C}"/>
              </a:ext>
            </a:extLst>
          </p:cNvPr>
          <p:cNvSpPr txBox="1"/>
          <p:nvPr userDrawn="1"/>
        </p:nvSpPr>
        <p:spPr>
          <a:xfrm>
            <a:off x="3012463" y="3947282"/>
            <a:ext cx="6167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0" u="none" spc="300" dirty="0" err="1">
                <a:solidFill>
                  <a:srgbClr val="E0E0E0"/>
                </a:solidFill>
                <a:effectLst/>
                <a:latin typeface="Berlin Sans FB" panose="020E0602020502020306" pitchFamily="34" charset="0"/>
                <a:cs typeface="Arial" panose="020B0604020202020204" pitchFamily="34" charset="0"/>
              </a:rPr>
              <a:t>Terima</a:t>
            </a:r>
            <a:r>
              <a:rPr lang="en-US" sz="8000" b="0" u="none" spc="300" dirty="0">
                <a:solidFill>
                  <a:srgbClr val="E0E0E0"/>
                </a:solidFill>
                <a:effectLst/>
                <a:latin typeface="Berlin Sans FB" panose="020E0602020502020306" pitchFamily="34" charset="0"/>
                <a:cs typeface="Arial" panose="020B0604020202020204" pitchFamily="34" charset="0"/>
              </a:rPr>
              <a:t> </a:t>
            </a:r>
            <a:r>
              <a:rPr lang="en-US" sz="8000" b="0" u="none" spc="300" dirty="0" err="1">
                <a:solidFill>
                  <a:srgbClr val="E0E0E0"/>
                </a:solidFill>
                <a:effectLst/>
                <a:latin typeface="Berlin Sans FB" panose="020E0602020502020306" pitchFamily="34" charset="0"/>
                <a:cs typeface="Arial" panose="020B0604020202020204" pitchFamily="34" charset="0"/>
              </a:rPr>
              <a:t>Kasih</a:t>
            </a:r>
            <a:endParaRPr lang="id-ID" sz="8000" b="0" u="none" spc="300" dirty="0">
              <a:solidFill>
                <a:srgbClr val="E0E0E0"/>
              </a:solidFill>
              <a:effectLst/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03805" y="5119719"/>
            <a:ext cx="6167073" cy="288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1C907-A8A6-43A7-8F75-84EFAD7BD70C}"/>
              </a:ext>
            </a:extLst>
          </p:cNvPr>
          <p:cNvSpPr txBox="1"/>
          <p:nvPr userDrawn="1"/>
        </p:nvSpPr>
        <p:spPr>
          <a:xfrm>
            <a:off x="209201" y="720369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YARSI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Suprapto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Jakarta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CF4902-2F6D-4D50-B6E1-58D554729EFF}"/>
              </a:ext>
            </a:extLst>
          </p:cNvPr>
          <p:cNvSpPr txBox="1"/>
          <p:nvPr userDrawn="1"/>
        </p:nvSpPr>
        <p:spPr>
          <a:xfrm>
            <a:off x="574961" y="2096682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75574A-5B31-40F0-B677-607B1712B4AA}"/>
              </a:ext>
            </a:extLst>
          </p:cNvPr>
          <p:cNvSpPr txBox="1"/>
          <p:nvPr userDrawn="1"/>
        </p:nvSpPr>
        <p:spPr>
          <a:xfrm>
            <a:off x="3043841" y="1365162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F3F231-0F42-48FE-AF23-A636AD8A0718}"/>
              </a:ext>
            </a:extLst>
          </p:cNvPr>
          <p:cNvSpPr txBox="1"/>
          <p:nvPr userDrawn="1"/>
        </p:nvSpPr>
        <p:spPr>
          <a:xfrm>
            <a:off x="3043841" y="1045122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4AB204-F572-404E-AFD3-A3716BF03415}"/>
              </a:ext>
            </a:extLst>
          </p:cNvPr>
          <p:cNvSpPr txBox="1"/>
          <p:nvPr userDrawn="1"/>
        </p:nvSpPr>
        <p:spPr>
          <a:xfrm>
            <a:off x="3043841" y="725082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11FE2BB-AE07-4C80-9C0C-9B2F9703A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1" y="2096682"/>
            <a:ext cx="276431" cy="2743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B63A4C-FE5D-4245-B604-65D6ECE766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21" y="1365162"/>
            <a:ext cx="278573" cy="274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DE3E8FF-D0DB-4AC9-B49D-92E5486477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21" y="1045122"/>
            <a:ext cx="275524" cy="274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E26D18-3FF7-486B-8964-197EDC724D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21" y="725082"/>
            <a:ext cx="274320" cy="274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7002F12-E3BE-47BB-BF96-129FFCA9C4D1}"/>
              </a:ext>
            </a:extLst>
          </p:cNvPr>
          <p:cNvSpPr txBox="1"/>
          <p:nvPr userDrawn="1"/>
        </p:nvSpPr>
        <p:spPr>
          <a:xfrm>
            <a:off x="3043841" y="1685202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5E81063-B8D5-49EC-B906-CB8E4BCEC3B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647" y="1685202"/>
            <a:ext cx="274320" cy="274320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AE9EE400-651B-4A9E-89EB-774C2A6882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82" y="864002"/>
            <a:ext cx="3786221" cy="10239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9332" y="762063"/>
            <a:ext cx="2942808" cy="120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23" grpId="0"/>
      <p:bldP spid="24" grpId="0"/>
      <p:bldP spid="25" grpId="0"/>
      <p:bldP spid="26" grpId="0"/>
      <p:bldP spid="27" grpId="0"/>
      <p:bldP spid="32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8793D0-AA01-4A17-BADB-DA70DE373CBB}"/>
              </a:ext>
            </a:extLst>
          </p:cNvPr>
          <p:cNvSpPr/>
          <p:nvPr userDrawn="1"/>
        </p:nvSpPr>
        <p:spPr>
          <a:xfrm>
            <a:off x="9453856" y="0"/>
            <a:ext cx="2738144" cy="6871033"/>
          </a:xfrm>
          <a:prstGeom prst="rect">
            <a:avLst/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C864B2-AF36-4F2F-97A8-92321662F59C}"/>
              </a:ext>
            </a:extLst>
          </p:cNvPr>
          <p:cNvSpPr txBox="1"/>
          <p:nvPr userDrawn="1"/>
        </p:nvSpPr>
        <p:spPr>
          <a:xfrm>
            <a:off x="1535093" y="2595128"/>
            <a:ext cx="58785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0" spc="300" dirty="0" err="1">
                <a:solidFill>
                  <a:schemeClr val="tx1"/>
                </a:solidFill>
                <a:effectLst/>
                <a:latin typeface="Arno Pro" panose="02020502040506020403" pitchFamily="18" charset="0"/>
                <a:cs typeface="Arial" panose="020B0604020202020204" pitchFamily="34" charset="0"/>
              </a:rPr>
              <a:t>Terima</a:t>
            </a:r>
            <a:r>
              <a:rPr lang="en-US" sz="8000" b="0" spc="300" dirty="0">
                <a:solidFill>
                  <a:schemeClr val="tx1"/>
                </a:solidFill>
                <a:effectLst/>
                <a:latin typeface="Arno Pro" panose="02020502040506020403" pitchFamily="18" charset="0"/>
                <a:cs typeface="Arial" panose="020B0604020202020204" pitchFamily="34" charset="0"/>
              </a:rPr>
              <a:t> </a:t>
            </a:r>
            <a:r>
              <a:rPr lang="en-US" sz="8000" b="0" spc="300" dirty="0" err="1">
                <a:solidFill>
                  <a:schemeClr val="tx1"/>
                </a:solidFill>
                <a:effectLst/>
                <a:latin typeface="Arno Pro" panose="02020502040506020403" pitchFamily="18" charset="0"/>
                <a:cs typeface="Arial" panose="020B0604020202020204" pitchFamily="34" charset="0"/>
              </a:rPr>
              <a:t>Kasih</a:t>
            </a:r>
            <a:endParaRPr lang="id-ID" sz="8000" b="0" spc="300" dirty="0">
              <a:solidFill>
                <a:schemeClr val="tx1"/>
              </a:solidFill>
              <a:effectLst/>
              <a:latin typeface="Arno Pro" panose="02020502040506020403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403152" y="3629774"/>
            <a:ext cx="6167073" cy="28800"/>
          </a:xfrm>
          <a:prstGeom prst="rect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AB8D8A-EEBB-40AA-9FFA-D775DFDC4BAD}"/>
              </a:ext>
            </a:extLst>
          </p:cNvPr>
          <p:cNvSpPr txBox="1"/>
          <p:nvPr userDrawn="1"/>
        </p:nvSpPr>
        <p:spPr>
          <a:xfrm>
            <a:off x="1636959" y="3918567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YARSI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Suprapto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Jakarta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AF193D-26CF-431A-A67E-B1B78CE2E224}"/>
              </a:ext>
            </a:extLst>
          </p:cNvPr>
          <p:cNvSpPr txBox="1"/>
          <p:nvPr userDrawn="1"/>
        </p:nvSpPr>
        <p:spPr>
          <a:xfrm>
            <a:off x="2002719" y="529488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903E46-AD51-4CFE-948C-7FFD939CDE87}"/>
              </a:ext>
            </a:extLst>
          </p:cNvPr>
          <p:cNvSpPr txBox="1"/>
          <p:nvPr userDrawn="1"/>
        </p:nvSpPr>
        <p:spPr>
          <a:xfrm>
            <a:off x="4471599" y="4563360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E5D49E-2C28-4CC4-837C-F216A116EBCD}"/>
              </a:ext>
            </a:extLst>
          </p:cNvPr>
          <p:cNvSpPr txBox="1"/>
          <p:nvPr userDrawn="1"/>
        </p:nvSpPr>
        <p:spPr>
          <a:xfrm>
            <a:off x="4471599" y="424332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A78137-F9B2-479D-83C2-548830ED75DF}"/>
              </a:ext>
            </a:extLst>
          </p:cNvPr>
          <p:cNvSpPr txBox="1"/>
          <p:nvPr userDrawn="1"/>
        </p:nvSpPr>
        <p:spPr>
          <a:xfrm>
            <a:off x="4471599" y="3923280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8356B3B-55F3-4697-9C39-B6E7A15807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99" y="5294880"/>
            <a:ext cx="276431" cy="274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BD58550-CD83-410F-9981-BAB2576515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79" y="4563360"/>
            <a:ext cx="278573" cy="274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2D55E7-47B4-4FC9-8D19-C69BF7A7E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79" y="4243320"/>
            <a:ext cx="275524" cy="2743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36975B-E3DE-4B42-A9DF-2BFE4B1841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79" y="3923280"/>
            <a:ext cx="274320" cy="2743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5C95BDA-9FB0-4AE9-B972-E85AB5C39BDE}"/>
              </a:ext>
            </a:extLst>
          </p:cNvPr>
          <p:cNvSpPr txBox="1"/>
          <p:nvPr userDrawn="1"/>
        </p:nvSpPr>
        <p:spPr>
          <a:xfrm>
            <a:off x="4471599" y="488340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90A624C-EC49-4E82-9816-8CD7BECA5F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9405" y="4883400"/>
            <a:ext cx="274320" cy="274320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D2E2C724-7E38-4DDB-84B0-94528C54EF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2743200" cy="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/>
      <p:bldP spid="25" grpId="0"/>
      <p:bldP spid="26" grpId="0"/>
      <p:bldP spid="27" grpId="0"/>
      <p:bldP spid="28" grpId="0"/>
      <p:bldP spid="33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-NC-ND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F1498-70EA-4E7D-8748-DA421BAC7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r="24836"/>
          <a:stretch/>
        </p:blipFill>
        <p:spPr>
          <a:xfrm>
            <a:off x="0" y="0"/>
            <a:ext cx="5717136" cy="6858000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F3B27CE-259F-4CDA-95F9-1F09C6AE5E34}"/>
              </a:ext>
            </a:extLst>
          </p:cNvPr>
          <p:cNvSpPr/>
          <p:nvPr userDrawn="1"/>
        </p:nvSpPr>
        <p:spPr>
          <a:xfrm>
            <a:off x="6471254" y="5421083"/>
            <a:ext cx="794142" cy="794142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9CD1BA46-07D9-4B47-8B06-635D859BC87F}"/>
              </a:ext>
            </a:extLst>
          </p:cNvPr>
          <p:cNvSpPr/>
          <p:nvPr userDrawn="1"/>
        </p:nvSpPr>
        <p:spPr>
          <a:xfrm>
            <a:off x="7861499" y="5442293"/>
            <a:ext cx="794142" cy="794142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FBA59BF-1791-4221-BC27-03111F0070D0}"/>
              </a:ext>
            </a:extLst>
          </p:cNvPr>
          <p:cNvSpPr/>
          <p:nvPr userDrawn="1"/>
        </p:nvSpPr>
        <p:spPr>
          <a:xfrm rot="5400000">
            <a:off x="10641989" y="5442293"/>
            <a:ext cx="794142" cy="794142"/>
          </a:xfrm>
          <a:prstGeom prst="flowChartConnector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E2FF4E0-117F-43DA-95A8-F32595AE1B37}"/>
              </a:ext>
            </a:extLst>
          </p:cNvPr>
          <p:cNvSpPr/>
          <p:nvPr userDrawn="1"/>
        </p:nvSpPr>
        <p:spPr>
          <a:xfrm>
            <a:off x="9251744" y="5442293"/>
            <a:ext cx="794142" cy="794142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DAC60-DC2A-4878-996F-CE2F0F4ED892}"/>
              </a:ext>
            </a:extLst>
          </p:cNvPr>
          <p:cNvSpPr txBox="1"/>
          <p:nvPr userDrawn="1"/>
        </p:nvSpPr>
        <p:spPr>
          <a:xfrm>
            <a:off x="6229309" y="1142835"/>
            <a:ext cx="5371563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id-ID" sz="2800" b="0" dirty="0">
                <a:solidFill>
                  <a:schemeClr val="tx1"/>
                </a:solidFill>
                <a:cs typeface="Arial"/>
              </a:rPr>
              <a:t>Konten ini berlisensi </a:t>
            </a:r>
            <a:r>
              <a:rPr lang="id-ID" sz="2800" b="0">
                <a:solidFill>
                  <a:schemeClr val="tx1"/>
                </a:solidFill>
                <a:cs typeface="Arial"/>
              </a:rPr>
              <a:t>CC BY-NC-ND </a:t>
            </a:r>
            <a:r>
              <a:rPr lang="id-ID" sz="2800" b="0" dirty="0">
                <a:solidFill>
                  <a:schemeClr val="tx1"/>
                </a:solidFill>
                <a:cs typeface="Arial"/>
              </a:rPr>
              <a:t>hanya dapat diunduh dan dibagikan dengan ketentuan mencantumkan kredit  pemilik lisensi</a:t>
            </a:r>
            <a:r>
              <a:rPr lang="id-ID" sz="2800" b="0">
                <a:solidFill>
                  <a:schemeClr val="tx1"/>
                </a:solidFill>
                <a:cs typeface="Arial"/>
              </a:rPr>
              <a:t>. </a:t>
            </a:r>
            <a:r>
              <a:rPr lang="en-US" sz="2800" b="0">
                <a:solidFill>
                  <a:schemeClr val="tx1"/>
                </a:solidFill>
                <a:cs typeface="Arial"/>
              </a:rPr>
              <a:t/>
            </a:r>
            <a:br>
              <a:rPr lang="en-US" sz="2800" b="0">
                <a:solidFill>
                  <a:schemeClr val="tx1"/>
                </a:solidFill>
                <a:cs typeface="Arial"/>
              </a:rPr>
            </a:br>
            <a:endParaRPr lang="en-US" sz="2800" b="0">
              <a:solidFill>
                <a:schemeClr val="tx1"/>
              </a:solidFill>
              <a:cs typeface="Arial"/>
            </a:endParaRPr>
          </a:p>
          <a:p>
            <a:pPr algn="l"/>
            <a:r>
              <a:rPr lang="id-ID" sz="2800" b="0">
                <a:solidFill>
                  <a:schemeClr val="tx1"/>
                </a:solidFill>
                <a:cs typeface="Arial"/>
              </a:rPr>
              <a:t>Anda </a:t>
            </a:r>
            <a:r>
              <a:rPr lang="id-ID" sz="2800" b="0" dirty="0">
                <a:solidFill>
                  <a:schemeClr val="tx1"/>
                </a:solidFill>
                <a:cs typeface="Arial"/>
              </a:rPr>
              <a:t>dilarang memodifikasi konten dengan cara apapun, baik itu untuk keperluan komersial maupun non-komersial.</a:t>
            </a:r>
            <a:endParaRPr lang="id-ID" sz="2800" b="0" dirty="0">
              <a:solidFill>
                <a:schemeClr val="tx1"/>
              </a:solidFill>
            </a:endParaRPr>
          </a:p>
        </p:txBody>
      </p:sp>
      <p:pic>
        <p:nvPicPr>
          <p:cNvPr id="16" name="Picture 15" descr="A picture containing clock&#10;&#10;Description automatically generated">
            <a:extLst>
              <a:ext uri="{FF2B5EF4-FFF2-40B4-BE49-F238E27FC236}">
                <a16:creationId xmlns:a16="http://schemas.microsoft.com/office/drawing/2014/main" id="{4D9F5601-01B9-4E7C-8FB8-5CBDD0D682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9" y="232914"/>
            <a:ext cx="2363638" cy="63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-NC-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517B91-5F0F-4BCE-BAF9-F9030991C49E}"/>
              </a:ext>
            </a:extLst>
          </p:cNvPr>
          <p:cNvSpPr/>
          <p:nvPr userDrawn="1"/>
        </p:nvSpPr>
        <p:spPr>
          <a:xfrm>
            <a:off x="457200" y="457200"/>
            <a:ext cx="11247120" cy="5943600"/>
          </a:xfrm>
          <a:prstGeom prst="roundRect">
            <a:avLst>
              <a:gd name="adj" fmla="val 4720"/>
            </a:avLst>
          </a:prstGeom>
          <a:noFill/>
          <a:ln w="38100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8A426-581A-44E4-A818-9B268CAD6C3B}"/>
              </a:ext>
            </a:extLst>
          </p:cNvPr>
          <p:cNvSpPr/>
          <p:nvPr userDrawn="1"/>
        </p:nvSpPr>
        <p:spPr>
          <a:xfrm>
            <a:off x="731520" y="1737360"/>
            <a:ext cx="1371600" cy="1371600"/>
          </a:xfrm>
          <a:prstGeom prst="rect">
            <a:avLst/>
          </a:prstGeom>
          <a:noFill/>
          <a:ln w="28575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endParaRPr lang="en-ID" sz="600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A93A-5E3E-4104-9DCB-564671757DC8}"/>
              </a:ext>
            </a:extLst>
          </p:cNvPr>
          <p:cNvSpPr txBox="1"/>
          <p:nvPr userDrawn="1"/>
        </p:nvSpPr>
        <p:spPr>
          <a:xfrm>
            <a:off x="3931920" y="640080"/>
            <a:ext cx="450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1E511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Lisensi Penggunaan</a:t>
            </a:r>
            <a:endParaRPr lang="en-ID" sz="3600">
              <a:solidFill>
                <a:srgbClr val="1E511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ABF65-623E-4B07-BECC-99B95ACBFE69}"/>
              </a:ext>
            </a:extLst>
          </p:cNvPr>
          <p:cNvSpPr txBox="1"/>
          <p:nvPr userDrawn="1"/>
        </p:nvSpPr>
        <p:spPr>
          <a:xfrm>
            <a:off x="2286000" y="1554480"/>
            <a:ext cx="9235440" cy="27938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 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 lisensi 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reative 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ommon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BY-NC-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SA.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Distribusi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Ulang	: Diizinkan dengan mencantumkan kredit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Komersialisasi	: Tidak diizinkan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Modifikasi	: Diizinkan dengan mencantumkan kredit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Lisensi Modifikasi	: Creative Common BY-NC-SA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BC6FD-FCE1-45CF-B959-640AA3DBF123}"/>
              </a:ext>
            </a:extLst>
          </p:cNvPr>
          <p:cNvSpPr txBox="1"/>
          <p:nvPr userDrawn="1"/>
        </p:nvSpPr>
        <p:spPr>
          <a:xfrm>
            <a:off x="731520" y="310896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d-ID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</a:t>
            </a:r>
            <a:r>
              <a:rPr lang="en-US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en-US" sz="1800" b="1" baseline="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A81EF-00AD-44E5-B4CD-714B6AF2C0C5}"/>
              </a:ext>
            </a:extLst>
          </p:cNvPr>
          <p:cNvSpPr txBox="1"/>
          <p:nvPr userDrawn="1"/>
        </p:nvSpPr>
        <p:spPr>
          <a:xfrm>
            <a:off x="2286000" y="4262219"/>
            <a:ext cx="3017520" cy="5778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5F817F-2D6D-4AD0-B0F9-C76D91B5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2863" y="4290656"/>
            <a:ext cx="6035040" cy="1715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Pemilik Lisensi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47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and CC-BY-NC-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517B91-5F0F-4BCE-BAF9-F9030991C49E}"/>
              </a:ext>
            </a:extLst>
          </p:cNvPr>
          <p:cNvSpPr/>
          <p:nvPr userDrawn="1"/>
        </p:nvSpPr>
        <p:spPr>
          <a:xfrm>
            <a:off x="457200" y="457200"/>
            <a:ext cx="11247120" cy="5943600"/>
          </a:xfrm>
          <a:prstGeom prst="roundRect">
            <a:avLst>
              <a:gd name="adj" fmla="val 4720"/>
            </a:avLst>
          </a:prstGeom>
          <a:noFill/>
          <a:ln w="38100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8A426-581A-44E4-A818-9B268CAD6C3B}"/>
              </a:ext>
            </a:extLst>
          </p:cNvPr>
          <p:cNvSpPr/>
          <p:nvPr userDrawn="1"/>
        </p:nvSpPr>
        <p:spPr>
          <a:xfrm>
            <a:off x="731520" y="1737360"/>
            <a:ext cx="1371600" cy="1371600"/>
          </a:xfrm>
          <a:prstGeom prst="rect">
            <a:avLst/>
          </a:prstGeom>
          <a:noFill/>
          <a:ln w="28575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endParaRPr lang="en-ID" sz="600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A93A-5E3E-4104-9DCB-564671757DC8}"/>
              </a:ext>
            </a:extLst>
          </p:cNvPr>
          <p:cNvSpPr txBox="1"/>
          <p:nvPr userDrawn="1"/>
        </p:nvSpPr>
        <p:spPr>
          <a:xfrm>
            <a:off x="2169284" y="640080"/>
            <a:ext cx="785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1E511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Disclaimer dan Lisensi Penggunaan</a:t>
            </a:r>
            <a:endParaRPr lang="en-ID" sz="3600">
              <a:solidFill>
                <a:srgbClr val="1E511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ABF65-623E-4B07-BECC-99B95ACBFE69}"/>
              </a:ext>
            </a:extLst>
          </p:cNvPr>
          <p:cNvSpPr txBox="1"/>
          <p:nvPr userDrawn="1"/>
        </p:nvSpPr>
        <p:spPr>
          <a:xfrm>
            <a:off x="2286000" y="1554480"/>
            <a:ext cx="9235440" cy="32669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 ini</a:t>
            </a: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menggunakan beberapa materi (e.g., logo, gambar, &amp; ikon) yang hak ciptanya di atur oleh pembuatnya masing-masing (sitasi diberikan). Selain materi tersebut, konten lainnya distribusikan dengan lisensi </a:t>
            </a: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</a:t>
            </a:r>
            <a:r>
              <a:rPr lang="id-ID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</a:t>
            </a: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SA: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Distribusi</a:t>
            </a: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Ulang	: Diizinkan dengan mencantumkan kredit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Komersialisasi	: Tidak diizinkan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Modifikasi	: Diizinkan dengan mencantumkan kredit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Lisensi Modifikasi	: Creative Common BY-NC-SA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BC6FD-FCE1-45CF-B959-640AA3DBF123}"/>
              </a:ext>
            </a:extLst>
          </p:cNvPr>
          <p:cNvSpPr txBox="1"/>
          <p:nvPr userDrawn="1"/>
        </p:nvSpPr>
        <p:spPr>
          <a:xfrm>
            <a:off x="731520" y="310896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d-ID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</a:t>
            </a:r>
            <a:r>
              <a:rPr lang="en-US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en-US" sz="1800" b="1" baseline="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A81EF-00AD-44E5-B4CD-714B6AF2C0C5}"/>
              </a:ext>
            </a:extLst>
          </p:cNvPr>
          <p:cNvSpPr txBox="1"/>
          <p:nvPr userDrawn="1"/>
        </p:nvSpPr>
        <p:spPr>
          <a:xfrm>
            <a:off x="2286000" y="4668619"/>
            <a:ext cx="3017520" cy="496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5F817F-2D6D-4AD0-B0F9-C76D91B5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2863" y="4682544"/>
            <a:ext cx="6035040" cy="14918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Pemilik Lisensi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02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517B91-5F0F-4BCE-BAF9-F9030991C49E}"/>
              </a:ext>
            </a:extLst>
          </p:cNvPr>
          <p:cNvSpPr/>
          <p:nvPr userDrawn="1"/>
        </p:nvSpPr>
        <p:spPr>
          <a:xfrm>
            <a:off x="457200" y="457200"/>
            <a:ext cx="11247120" cy="5943600"/>
          </a:xfrm>
          <a:prstGeom prst="roundRect">
            <a:avLst>
              <a:gd name="adj" fmla="val 4720"/>
            </a:avLst>
          </a:prstGeom>
          <a:noFill/>
          <a:ln w="38100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8A426-581A-44E4-A818-9B268CAD6C3B}"/>
              </a:ext>
            </a:extLst>
          </p:cNvPr>
          <p:cNvSpPr/>
          <p:nvPr userDrawn="1"/>
        </p:nvSpPr>
        <p:spPr>
          <a:xfrm>
            <a:off x="731520" y="1737360"/>
            <a:ext cx="1371600" cy="1371600"/>
          </a:xfrm>
          <a:prstGeom prst="rect">
            <a:avLst/>
          </a:prstGeom>
          <a:noFill/>
          <a:ln w="28575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endParaRPr lang="en-ID" sz="600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A93A-5E3E-4104-9DCB-564671757DC8}"/>
              </a:ext>
            </a:extLst>
          </p:cNvPr>
          <p:cNvSpPr txBox="1"/>
          <p:nvPr userDrawn="1"/>
        </p:nvSpPr>
        <p:spPr>
          <a:xfrm>
            <a:off x="3931920" y="640080"/>
            <a:ext cx="4503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1E511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Lisensi Penggunaan</a:t>
            </a:r>
            <a:endParaRPr lang="en-ID" sz="3600">
              <a:solidFill>
                <a:srgbClr val="1E511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ABF65-623E-4B07-BECC-99B95ACBFE69}"/>
              </a:ext>
            </a:extLst>
          </p:cNvPr>
          <p:cNvSpPr txBox="1"/>
          <p:nvPr userDrawn="1"/>
        </p:nvSpPr>
        <p:spPr>
          <a:xfrm>
            <a:off x="2286000" y="1554480"/>
            <a:ext cx="9235440" cy="22398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 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 lisensi 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reative 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ommon</a:t>
            </a:r>
            <a:r>
              <a:rPr lang="id-ID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BY-NC-</a:t>
            </a: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ND.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Distribusi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Ulang	: Tidak diizinkan dengan mencantumkan kredit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Komersialisasi	: Tidak diizinkan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Modifikasi	: Tidak diizinkan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BC6FD-FCE1-45CF-B959-640AA3DBF123}"/>
              </a:ext>
            </a:extLst>
          </p:cNvPr>
          <p:cNvSpPr txBox="1"/>
          <p:nvPr userDrawn="1"/>
        </p:nvSpPr>
        <p:spPr>
          <a:xfrm>
            <a:off x="731520" y="310896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d-ID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</a:t>
            </a:r>
            <a:r>
              <a:rPr lang="en-US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endParaRPr lang="en-US" sz="1800" b="1" baseline="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A81EF-00AD-44E5-B4CD-714B6AF2C0C5}"/>
              </a:ext>
            </a:extLst>
          </p:cNvPr>
          <p:cNvSpPr txBox="1"/>
          <p:nvPr userDrawn="1"/>
        </p:nvSpPr>
        <p:spPr>
          <a:xfrm>
            <a:off x="2286000" y="3693803"/>
            <a:ext cx="3017520" cy="5778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4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24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5F817F-2D6D-4AD0-B0F9-C76D91B5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2863" y="3722240"/>
            <a:ext cx="6035040" cy="17158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Pemilik Lisensi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16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 and CC-BY-NC-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517B91-5F0F-4BCE-BAF9-F9030991C49E}"/>
              </a:ext>
            </a:extLst>
          </p:cNvPr>
          <p:cNvSpPr/>
          <p:nvPr userDrawn="1"/>
        </p:nvSpPr>
        <p:spPr>
          <a:xfrm>
            <a:off x="457200" y="457200"/>
            <a:ext cx="11247120" cy="5943600"/>
          </a:xfrm>
          <a:prstGeom prst="roundRect">
            <a:avLst>
              <a:gd name="adj" fmla="val 4720"/>
            </a:avLst>
          </a:prstGeom>
          <a:noFill/>
          <a:ln w="38100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8A426-581A-44E4-A818-9B268CAD6C3B}"/>
              </a:ext>
            </a:extLst>
          </p:cNvPr>
          <p:cNvSpPr/>
          <p:nvPr userDrawn="1"/>
        </p:nvSpPr>
        <p:spPr>
          <a:xfrm>
            <a:off x="731520" y="1737360"/>
            <a:ext cx="1371600" cy="1371600"/>
          </a:xfrm>
          <a:prstGeom prst="rect">
            <a:avLst/>
          </a:prstGeom>
          <a:noFill/>
          <a:ln w="28575"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endParaRPr lang="en-ID" sz="600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A93A-5E3E-4104-9DCB-564671757DC8}"/>
              </a:ext>
            </a:extLst>
          </p:cNvPr>
          <p:cNvSpPr txBox="1"/>
          <p:nvPr userDrawn="1"/>
        </p:nvSpPr>
        <p:spPr>
          <a:xfrm>
            <a:off x="2169284" y="640080"/>
            <a:ext cx="785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1E511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Disclaimer dan Lisensi Penggunaan</a:t>
            </a:r>
            <a:endParaRPr lang="en-ID" sz="3600">
              <a:solidFill>
                <a:srgbClr val="1E511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2ABF65-623E-4B07-BECC-99B95ACBFE69}"/>
              </a:ext>
            </a:extLst>
          </p:cNvPr>
          <p:cNvSpPr txBox="1"/>
          <p:nvPr userDrawn="1"/>
        </p:nvSpPr>
        <p:spPr>
          <a:xfrm>
            <a:off x="2286000" y="1554480"/>
            <a:ext cx="9235440" cy="2805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Konten ini</a:t>
            </a: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menggunakan beberapa materi (e.g., logo, gambar, &amp; ikon) yang hak ciptanya di atur oleh pembuatnya masing-masing (sitasi diberikan). Selain materi tersebut, konten lainnya distribusikan dengan lisensi </a:t>
            </a: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</a:t>
            </a:r>
            <a:r>
              <a:rPr lang="id-ID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</a:t>
            </a: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ND: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Distribusi</a:t>
            </a: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Ulang	: Diizinkan dengan mencantumkan kredit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Komersialisasi	: Tidak diizinkan</a:t>
            </a:r>
          </a:p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Modifikasi	: Tidak diizinkan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BC6FD-FCE1-45CF-B959-640AA3DBF123}"/>
              </a:ext>
            </a:extLst>
          </p:cNvPr>
          <p:cNvSpPr txBox="1"/>
          <p:nvPr userDrawn="1"/>
        </p:nvSpPr>
        <p:spPr>
          <a:xfrm>
            <a:off x="731520" y="310896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d-ID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</a:t>
            </a:r>
            <a:r>
              <a:rPr lang="en-US" sz="1800" b="1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endParaRPr lang="en-US" sz="1800" b="1" baseline="0">
              <a:solidFill>
                <a:srgbClr val="1E51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A81EF-00AD-44E5-B4CD-714B6AF2C0C5}"/>
              </a:ext>
            </a:extLst>
          </p:cNvPr>
          <p:cNvSpPr txBox="1"/>
          <p:nvPr userDrawn="1"/>
        </p:nvSpPr>
        <p:spPr>
          <a:xfrm>
            <a:off x="2286000" y="4264963"/>
            <a:ext cx="3017520" cy="496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tabLst>
                <a:tab pos="2686050" algn="l"/>
              </a:tabLst>
            </a:pPr>
            <a:r>
              <a:rPr lang="en-US" sz="2000" b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US" sz="2000" b="0" baseline="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5F817F-2D6D-4AD0-B0F9-C76D91B59F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2863" y="4278888"/>
            <a:ext cx="6035040" cy="14918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rgbClr val="1E51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Pemilik Lisensi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54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7724-F0DD-475A-A76A-699C615D0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4712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Acknowledgement</a:t>
            </a:r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F759C-28E3-438E-9340-D8FB1096CC9C}"/>
              </a:ext>
            </a:extLst>
          </p:cNvPr>
          <p:cNvSpPr txBox="1"/>
          <p:nvPr userDrawn="1"/>
        </p:nvSpPr>
        <p:spPr>
          <a:xfrm>
            <a:off x="914400" y="3383280"/>
            <a:ext cx="3285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Slide Template Designers</a:t>
            </a:r>
            <a:endParaRPr lang="en-ID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3F841-977C-414C-AB38-98604DC35013}"/>
              </a:ext>
            </a:extLst>
          </p:cNvPr>
          <p:cNvSpPr txBox="1"/>
          <p:nvPr userDrawn="1"/>
        </p:nvSpPr>
        <p:spPr>
          <a:xfrm>
            <a:off x="914400" y="1463040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Content Creators</a:t>
            </a:r>
            <a:endParaRPr lang="en-ID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D6C46-2C9A-42EA-BBCA-32119479EB7A}"/>
              </a:ext>
            </a:extLst>
          </p:cNvPr>
          <p:cNvSpPr txBox="1"/>
          <p:nvPr userDrawn="1"/>
        </p:nvSpPr>
        <p:spPr>
          <a:xfrm>
            <a:off x="914400" y="5120640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Slide Modificators</a:t>
            </a:r>
            <a:endParaRPr lang="en-ID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06D7A-0528-4E7F-9779-78CD3EB27FC8}"/>
              </a:ext>
            </a:extLst>
          </p:cNvPr>
          <p:cNvSpPr txBox="1"/>
          <p:nvPr userDrawn="1"/>
        </p:nvSpPr>
        <p:spPr>
          <a:xfrm>
            <a:off x="1371600" y="3749040"/>
            <a:ext cx="96012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latin typeface="Arial" panose="020B0604020202020204" pitchFamily="34" charset="0"/>
                <a:cs typeface="Arial" panose="020B0604020202020204" pitchFamily="34" charset="0"/>
              </a:rPr>
              <a:t>Andreas Febrian, Cesario Auditya Pratama, Raihan Ramadhan Yusuf, Reynaldi Pratama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D1857C-653B-4F3C-BDF1-1CA7B2DDC4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599" y="1828800"/>
            <a:ext cx="9601200" cy="1371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ID"/>
            </a:lvl5pPr>
          </a:lstStyle>
          <a:p>
            <a:pPr lvl="0"/>
            <a:r>
              <a:rPr lang="en-US"/>
              <a:t>Tuliskan nama pembuat content disini</a:t>
            </a:r>
            <a:endParaRPr lang="en-ID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68F4FB1-272D-435E-93FA-5470981D75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577840"/>
            <a:ext cx="9601200" cy="9144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</a:lstStyle>
          <a:p>
            <a:pPr lvl="0"/>
            <a:r>
              <a:rPr lang="en-US"/>
              <a:t>Tuliskan nama pemodifikasi disini</a:t>
            </a:r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74CDFC-617D-4759-AB67-2D47AD7ABC50}"/>
              </a:ext>
            </a:extLst>
          </p:cNvPr>
          <p:cNvSpPr/>
          <p:nvPr userDrawn="1"/>
        </p:nvSpPr>
        <p:spPr>
          <a:xfrm>
            <a:off x="457200" y="1245443"/>
            <a:ext cx="4428000" cy="3600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23618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eas Febr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760" y="3566160"/>
            <a:ext cx="2103120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4876800" y="228600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20000"/>
          </a:bodyPr>
          <a:lstStyle/>
          <a:p>
            <a:pPr algn="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Andreas Febrian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7C611-DB31-433E-A9B8-E41DBAFAAC87}"/>
              </a:ext>
            </a:extLst>
          </p:cNvPr>
          <p:cNvSpPr txBox="1"/>
          <p:nvPr userDrawn="1"/>
        </p:nvSpPr>
        <p:spPr>
          <a:xfrm>
            <a:off x="4907280" y="283464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lstStyle/>
          <a:p>
            <a:pPr algn="r">
              <a:lnSpc>
                <a:spcPct val="13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Direktur Direktorat Pendidikan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6ECE-C961-4203-8AB5-04D537354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1FB1B-4DCE-401E-BB8E-6552AD81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760" y="3566160"/>
            <a:ext cx="2103120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3A538-628E-4429-901E-6F649268F3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2286000"/>
            <a:ext cx="6126480" cy="5486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918638-A93F-4EB3-9F74-1A8EB10E15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0" y="2834640"/>
            <a:ext cx="6126480" cy="54864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Job Title or Institution</a:t>
            </a:r>
          </a:p>
        </p:txBody>
      </p:sp>
    </p:spTree>
    <p:extLst>
      <p:ext uri="{BB962C8B-B14F-4D97-AF65-F5344CB8AC3E}">
        <p14:creationId xmlns:p14="http://schemas.microsoft.com/office/powerpoint/2010/main" val="16412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at Pembelajaran Jarak Jau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4876800" y="228600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20000"/>
          </a:bodyPr>
          <a:lstStyle/>
          <a:p>
            <a:pPr algn="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Direktorat Pembelajaran Jarak Jauh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dreas Febr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C8-0ECB-4CEE-B943-0BF885FA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04CF-1A9A-4047-9CE3-828B91DD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09760" y="3566160"/>
            <a:ext cx="2103120" cy="365125"/>
          </a:xfrm>
        </p:spPr>
        <p:txBody>
          <a:bodyPr/>
          <a:lstStyle/>
          <a:p>
            <a:r>
              <a:rPr lang="en-US"/>
              <a:t>01/09/2021</a:t>
            </a:r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3D142-A757-4E43-9920-AE6C7F5D72FE}"/>
              </a:ext>
            </a:extLst>
          </p:cNvPr>
          <p:cNvSpPr txBox="1"/>
          <p:nvPr userDrawn="1"/>
        </p:nvSpPr>
        <p:spPr>
          <a:xfrm>
            <a:off x="4876800" y="228600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fontScale="92500" lnSpcReduction="20000"/>
          </a:bodyPr>
          <a:lstStyle/>
          <a:p>
            <a:pPr algn="r">
              <a:lnSpc>
                <a:spcPct val="13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Andreas Febrian</a:t>
            </a:r>
            <a:endParaRPr lang="id-ID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7C611-DB31-433E-A9B8-E41DBAFAAC87}"/>
              </a:ext>
            </a:extLst>
          </p:cNvPr>
          <p:cNvSpPr txBox="1"/>
          <p:nvPr userDrawn="1"/>
        </p:nvSpPr>
        <p:spPr>
          <a:xfrm>
            <a:off x="4907280" y="2834640"/>
            <a:ext cx="6766560" cy="548640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lstStyle/>
          <a:p>
            <a:pPr algn="r">
              <a:lnSpc>
                <a:spcPct val="130000"/>
              </a:lnSpc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Direktur Direktorat Pendidikan Jarak Jauh</a:t>
            </a:r>
            <a:endParaRPr lang="id-ID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theme" Target="../theme/theme3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theme" Target="../theme/theme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6B0E526D-E779-42A7-88CB-2D847D0A4036}"/>
              </a:ext>
            </a:extLst>
          </p:cNvPr>
          <p:cNvSpPr/>
          <p:nvPr userDrawn="1"/>
        </p:nvSpPr>
        <p:spPr>
          <a:xfrm>
            <a:off x="4297680" y="914400"/>
            <a:ext cx="7955280" cy="9144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EB353DA5-6035-4534-8F9D-8E9C2DDF3EA2}"/>
              </a:ext>
            </a:extLst>
          </p:cNvPr>
          <p:cNvSpPr/>
          <p:nvPr userDrawn="1"/>
        </p:nvSpPr>
        <p:spPr>
          <a:xfrm>
            <a:off x="0" y="4480560"/>
            <a:ext cx="8412480" cy="9144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1E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397A91-A1CF-492D-B460-67EE3A3EE359}"/>
              </a:ext>
            </a:extLst>
          </p:cNvPr>
          <p:cNvSpPr/>
          <p:nvPr userDrawn="1"/>
        </p:nvSpPr>
        <p:spPr>
          <a:xfrm>
            <a:off x="0" y="1426234"/>
            <a:ext cx="12252960" cy="356616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CAE0F-8E54-444F-A9EF-5BC75401101E}"/>
              </a:ext>
            </a:extLst>
          </p:cNvPr>
          <p:cNvSpPr txBox="1"/>
          <p:nvPr userDrawn="1"/>
        </p:nvSpPr>
        <p:spPr>
          <a:xfrm>
            <a:off x="1554480" y="5577842"/>
            <a:ext cx="26532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Menara YARSI Kavling 13</a:t>
            </a:r>
          </a:p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Jl. Let. Jend. Suprapto</a:t>
            </a:r>
          </a:p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Cempaka Putih, Jakarta Pusat</a:t>
            </a:r>
          </a:p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DKI Jakarta, Indonesia 10510</a:t>
            </a:r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44DEBE5-4FC7-41D3-BD2F-683259009D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5577840"/>
            <a:ext cx="627771" cy="8229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B3AD42-6038-4EE3-84E0-1E58C5AF9B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6309360"/>
            <a:ext cx="276431" cy="2743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4ED1A2-9476-42C7-A415-F3F73B8A47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5669280"/>
            <a:ext cx="278573" cy="2743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17B8C7-A2BF-46B6-AC10-C7C813F3256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5349240"/>
            <a:ext cx="275524" cy="2743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B6D2DE-A512-491F-9666-CB0C50AEF971}"/>
              </a:ext>
            </a:extLst>
          </p:cNvPr>
          <p:cNvSpPr txBox="1"/>
          <p:nvPr userDrawn="1"/>
        </p:nvSpPr>
        <p:spPr>
          <a:xfrm>
            <a:off x="7780927" y="630936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0C6300-3F10-4D13-A4FE-5A28B87E814C}"/>
              </a:ext>
            </a:extLst>
          </p:cNvPr>
          <p:cNvSpPr txBox="1"/>
          <p:nvPr userDrawn="1"/>
        </p:nvSpPr>
        <p:spPr>
          <a:xfrm>
            <a:off x="9626182" y="5669280"/>
            <a:ext cx="143981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8ABC48-7E3D-45B7-A29E-C8A760610F46}"/>
              </a:ext>
            </a:extLst>
          </p:cNvPr>
          <p:cNvSpPr txBox="1"/>
          <p:nvPr userDrawn="1"/>
        </p:nvSpPr>
        <p:spPr>
          <a:xfrm>
            <a:off x="9471624" y="534924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52CB890-03DB-419C-B639-626D5B30CE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5029200"/>
            <a:ext cx="274320" cy="2743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09ED3B-E56B-485F-8506-85BF46C84DE5}"/>
              </a:ext>
            </a:extLst>
          </p:cNvPr>
          <p:cNvSpPr txBox="1"/>
          <p:nvPr userDrawn="1"/>
        </p:nvSpPr>
        <p:spPr>
          <a:xfrm>
            <a:off x="9308408" y="5029200"/>
            <a:ext cx="175721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D749D2-4625-4CC8-8E98-FD309C6C1819}"/>
              </a:ext>
            </a:extLst>
          </p:cNvPr>
          <p:cNvSpPr/>
          <p:nvPr userDrawn="1"/>
        </p:nvSpPr>
        <p:spPr>
          <a:xfrm>
            <a:off x="1737360" y="3840480"/>
            <a:ext cx="10515600" cy="36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B96B21-0BBD-4C96-9463-886190AC3370}"/>
              </a:ext>
            </a:extLst>
          </p:cNvPr>
          <p:cNvSpPr/>
          <p:nvPr userDrawn="1"/>
        </p:nvSpPr>
        <p:spPr>
          <a:xfrm>
            <a:off x="1280160" y="3749040"/>
            <a:ext cx="10515600" cy="36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31" name="Title Placeholder 30">
            <a:extLst>
              <a:ext uri="{FF2B5EF4-FFF2-40B4-BE49-F238E27FC236}">
                <a16:creationId xmlns:a16="http://schemas.microsoft.com/office/drawing/2014/main" id="{B14B2E28-49A2-4D5C-BDA5-6785BD45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645919"/>
            <a:ext cx="11155680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D816428D-C17F-4E5C-80F1-E198BC58D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52560" y="457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01/09/2021</a:t>
            </a:r>
            <a:endParaRPr lang="id-ID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51B78D52-5B72-442B-84DE-7BDB19466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7360" y="3931920"/>
            <a:ext cx="10058400" cy="5486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Presenter </a:t>
            </a:r>
            <a:endParaRPr lang="id-ID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B78714B-AB29-43A1-9CF8-29E71F63518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3184" y="5989320"/>
            <a:ext cx="274320" cy="2743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8B533F8-1AAD-4BF5-94F5-7C6CB050062D}"/>
              </a:ext>
            </a:extLst>
          </p:cNvPr>
          <p:cNvSpPr txBox="1"/>
          <p:nvPr userDrawn="1"/>
        </p:nvSpPr>
        <p:spPr>
          <a:xfrm>
            <a:off x="10191629" y="598932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YARSI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 TV</a:t>
            </a:r>
            <a:endParaRPr lang="id-ID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1501A789-4936-4B5B-BBD6-1167B3CC381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5" y="457200"/>
            <a:ext cx="2752830" cy="7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9" grpId="0"/>
      <p:bldP spid="19" grpId="1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34" grpId="0"/>
      <p:bldP spid="34" grpId="1"/>
    </p:bldLst>
  </p:timing>
  <p:hf hdr="0"/>
  <p:txStyles>
    <p:titleStyle>
      <a:lvl1pPr algn="ctr" defTabSz="914400" rtl="0" eaLnBrk="1" latinLnBrk="0" hangingPunct="1">
        <a:lnSpc>
          <a:spcPct val="130000"/>
        </a:lnSpc>
        <a:spcBef>
          <a:spcPct val="0"/>
        </a:spcBef>
        <a:buNone/>
        <a:defRPr sz="4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50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24" r:id="rId2"/>
    <p:sldLayoutId id="2147483710" r:id="rId3"/>
    <p:sldLayoutId id="2147483725" r:id="rId4"/>
    <p:sldLayoutId id="214748372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6162D-923C-414A-BBCA-1F7F64B8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52EF3-4C44-4B5E-8C95-8094D0E96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F0F695CB-61C7-48BB-9B95-29A1B6AC8D85}"/>
              </a:ext>
            </a:extLst>
          </p:cNvPr>
          <p:cNvSpPr/>
          <p:nvPr userDrawn="1"/>
        </p:nvSpPr>
        <p:spPr>
          <a:xfrm>
            <a:off x="-1" y="5226424"/>
            <a:ext cx="2139193" cy="1624404"/>
          </a:xfrm>
          <a:prstGeom prst="rtTriangle">
            <a:avLst/>
          </a:prstGeom>
          <a:solidFill>
            <a:srgbClr val="1E511F"/>
          </a:solidFill>
          <a:ln>
            <a:solidFill>
              <a:srgbClr val="1E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35DF6BC-804E-4DC3-A62A-1FA1FEAB486D}"/>
              </a:ext>
            </a:extLst>
          </p:cNvPr>
          <p:cNvSpPr/>
          <p:nvPr userDrawn="1"/>
        </p:nvSpPr>
        <p:spPr>
          <a:xfrm>
            <a:off x="0" y="5219252"/>
            <a:ext cx="1577788" cy="1631576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73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7E5781-9223-4149-BFE7-CC5939A6E3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080" y="1457232"/>
            <a:ext cx="7481807" cy="5275258"/>
          </a:xfrm>
          <a:prstGeom prst="rect">
            <a:avLst/>
          </a:prstGeom>
        </p:spPr>
      </p:pic>
      <p:sp>
        <p:nvSpPr>
          <p:cNvPr id="40" name="Title Placeholder 39">
            <a:extLst>
              <a:ext uri="{FF2B5EF4-FFF2-40B4-BE49-F238E27FC236}">
                <a16:creationId xmlns:a16="http://schemas.microsoft.com/office/drawing/2014/main" id="{50D0C406-30A9-4F13-83C0-947BF90D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06424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7D2F580-570E-4505-91F7-CEE56989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0" y="2286000"/>
            <a:ext cx="61264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E6094D88-9CAB-4238-8959-ECAB3F43C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09760" y="2926080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01/09/2021</a:t>
            </a:r>
            <a:endParaRPr lang="id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A3A8F4-C97B-48BE-8BE1-61C5ADEA6D6A}"/>
              </a:ext>
            </a:extLst>
          </p:cNvPr>
          <p:cNvSpPr/>
          <p:nvPr userDrawn="1"/>
        </p:nvSpPr>
        <p:spPr>
          <a:xfrm>
            <a:off x="0" y="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2BB39-F6F1-4477-8403-7440173DA9D2}"/>
              </a:ext>
            </a:extLst>
          </p:cNvPr>
          <p:cNvSpPr/>
          <p:nvPr userDrawn="1"/>
        </p:nvSpPr>
        <p:spPr>
          <a:xfrm>
            <a:off x="3200400" y="2103120"/>
            <a:ext cx="8412480" cy="50598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51804-922D-464B-ADC9-82FA447457A0}"/>
              </a:ext>
            </a:extLst>
          </p:cNvPr>
          <p:cNvSpPr/>
          <p:nvPr userDrawn="1"/>
        </p:nvSpPr>
        <p:spPr>
          <a:xfrm>
            <a:off x="0" y="667512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20A279-F817-4D4A-AFBB-BE68521FDD96}"/>
              </a:ext>
            </a:extLst>
          </p:cNvPr>
          <p:cNvSpPr txBox="1"/>
          <p:nvPr userDrawn="1"/>
        </p:nvSpPr>
        <p:spPr>
          <a:xfrm>
            <a:off x="6766560" y="4572000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YARSI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Suprapto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Jakarta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BAF9D8-999F-4B8D-94C0-AA1FAF9DC3D4}"/>
              </a:ext>
            </a:extLst>
          </p:cNvPr>
          <p:cNvSpPr txBox="1"/>
          <p:nvPr userDrawn="1"/>
        </p:nvSpPr>
        <p:spPr>
          <a:xfrm>
            <a:off x="7132320" y="603504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D894EC-5827-4400-857C-8B59A4BFFC78}"/>
              </a:ext>
            </a:extLst>
          </p:cNvPr>
          <p:cNvSpPr txBox="1"/>
          <p:nvPr userDrawn="1"/>
        </p:nvSpPr>
        <p:spPr>
          <a:xfrm>
            <a:off x="9601200" y="5303520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ADDA37-B9E1-4ED5-B4AB-6C9AC73599DF}"/>
              </a:ext>
            </a:extLst>
          </p:cNvPr>
          <p:cNvSpPr txBox="1"/>
          <p:nvPr userDrawn="1"/>
        </p:nvSpPr>
        <p:spPr>
          <a:xfrm>
            <a:off x="9601200" y="498348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257ABD-6FB4-463D-88B2-158E4DF96944}"/>
              </a:ext>
            </a:extLst>
          </p:cNvPr>
          <p:cNvSpPr txBox="1"/>
          <p:nvPr userDrawn="1"/>
        </p:nvSpPr>
        <p:spPr>
          <a:xfrm>
            <a:off x="9601200" y="4663440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976D28F-D622-480D-BD18-2DD52D7204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35040"/>
            <a:ext cx="276431" cy="2743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C2927CD-5B7A-4B8A-8FB8-5190102B8D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5303520"/>
            <a:ext cx="278573" cy="2743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61AFE7-20C6-47B2-8C7A-304A0BB78C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4983480"/>
            <a:ext cx="275524" cy="2743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A85FEF-BC00-4303-AAB6-EAF5C932B7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4663440"/>
            <a:ext cx="274320" cy="274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0CE6D75-74F1-47ED-B033-C035175AE70F}"/>
              </a:ext>
            </a:extLst>
          </p:cNvPr>
          <p:cNvSpPr txBox="1"/>
          <p:nvPr userDrawn="1"/>
        </p:nvSpPr>
        <p:spPr>
          <a:xfrm>
            <a:off x="9601200" y="562356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40D49F-D6C5-4D6E-9CAD-B5009201E9C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9006" y="562356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7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 animBg="1"/>
      <p:bldP spid="24" grpId="0"/>
      <p:bldP spid="29" grpId="0"/>
      <p:bldP spid="35" grpId="0"/>
      <p:bldP spid="36" grpId="0"/>
      <p:bldP spid="37" grpId="0"/>
      <p:bldP spid="19" grpId="0"/>
    </p:bldLst>
  </p:timing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7E5781-9223-4149-BFE7-CC5939A6E3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80" y="548640"/>
            <a:ext cx="8785396" cy="61943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4F62B95-AE37-4F5B-B606-186AEF66FC6E}"/>
              </a:ext>
            </a:extLst>
          </p:cNvPr>
          <p:cNvSpPr/>
          <p:nvPr userDrawn="1"/>
        </p:nvSpPr>
        <p:spPr>
          <a:xfrm>
            <a:off x="6587727" y="4480560"/>
            <a:ext cx="5029200" cy="2194560"/>
          </a:xfrm>
          <a:prstGeom prst="rect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0" name="Title Placeholder 39">
            <a:extLst>
              <a:ext uri="{FF2B5EF4-FFF2-40B4-BE49-F238E27FC236}">
                <a16:creationId xmlns:a16="http://schemas.microsoft.com/office/drawing/2014/main" id="{50D0C406-30A9-4F13-83C0-947BF90D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0" y="548640"/>
            <a:ext cx="758952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7D2F580-570E-4505-91F7-CEE56989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0" y="2286000"/>
            <a:ext cx="61264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E6094D88-9CAB-4238-8959-ECAB3F43C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09760" y="2926080"/>
            <a:ext cx="2103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01/09/2021</a:t>
            </a:r>
            <a:endParaRPr lang="id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A3A8F4-C97B-48BE-8BE1-61C5ADEA6D6A}"/>
              </a:ext>
            </a:extLst>
          </p:cNvPr>
          <p:cNvSpPr/>
          <p:nvPr userDrawn="1"/>
        </p:nvSpPr>
        <p:spPr>
          <a:xfrm>
            <a:off x="0" y="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2BB39-F6F1-4477-8403-7440173DA9D2}"/>
              </a:ext>
            </a:extLst>
          </p:cNvPr>
          <p:cNvSpPr/>
          <p:nvPr userDrawn="1"/>
        </p:nvSpPr>
        <p:spPr>
          <a:xfrm>
            <a:off x="4023360" y="2103120"/>
            <a:ext cx="7589520" cy="50598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51804-922D-464B-ADC9-82FA447457A0}"/>
              </a:ext>
            </a:extLst>
          </p:cNvPr>
          <p:cNvSpPr/>
          <p:nvPr userDrawn="1"/>
        </p:nvSpPr>
        <p:spPr>
          <a:xfrm>
            <a:off x="0" y="667512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20A279-F817-4D4A-AFBB-BE68521FDD96}"/>
              </a:ext>
            </a:extLst>
          </p:cNvPr>
          <p:cNvSpPr txBox="1"/>
          <p:nvPr userDrawn="1"/>
        </p:nvSpPr>
        <p:spPr>
          <a:xfrm>
            <a:off x="6766560" y="4572000"/>
            <a:ext cx="2286000" cy="10972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Menara YARSI Kav. 13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Let. Jend. Suprapto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Cempaka Putih, Jakarta Pusat</a:t>
            </a:r>
          </a:p>
          <a:p>
            <a:pPr algn="l">
              <a:lnSpc>
                <a:spcPct val="130000"/>
              </a:lnSpc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DKI Jakarta. Indonesia 10510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BAF9D8-999F-4B8D-94C0-AA1FAF9DC3D4}"/>
              </a:ext>
            </a:extLst>
          </p:cNvPr>
          <p:cNvSpPr txBox="1"/>
          <p:nvPr userDrawn="1"/>
        </p:nvSpPr>
        <p:spPr>
          <a:xfrm>
            <a:off x="7132320" y="5943600"/>
            <a:ext cx="328442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https://www.facebook.com/universitas.yarsi.1/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D894EC-5827-4400-857C-8B59A4BFFC78}"/>
              </a:ext>
            </a:extLst>
          </p:cNvPr>
          <p:cNvSpPr txBox="1"/>
          <p:nvPr userDrawn="1"/>
        </p:nvSpPr>
        <p:spPr>
          <a:xfrm>
            <a:off x="9601200" y="5303520"/>
            <a:ext cx="143981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@universitasyarsi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ADDA37-B9E1-4ED5-B4AB-6C9AC73599DF}"/>
              </a:ext>
            </a:extLst>
          </p:cNvPr>
          <p:cNvSpPr txBox="1"/>
          <p:nvPr userDrawn="1"/>
        </p:nvSpPr>
        <p:spPr>
          <a:xfrm>
            <a:off x="9601200" y="4983480"/>
            <a:ext cx="159370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registrar@yarsi.ac.id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257ABD-6FB4-463D-88B2-158E4DF96944}"/>
              </a:ext>
            </a:extLst>
          </p:cNvPr>
          <p:cNvSpPr txBox="1"/>
          <p:nvPr userDrawn="1"/>
        </p:nvSpPr>
        <p:spPr>
          <a:xfrm>
            <a:off x="9601200" y="4663440"/>
            <a:ext cx="17487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https://www.yarsi.ac.id/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976D28F-D622-480D-BD18-2DD52D7204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943600"/>
            <a:ext cx="276431" cy="2743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C2927CD-5B7A-4B8A-8FB8-5190102B8D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5303520"/>
            <a:ext cx="278573" cy="2743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61AFE7-20C6-47B2-8C7A-304A0BB78CA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4983480"/>
            <a:ext cx="275524" cy="2743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A85FEF-BC00-4303-AAB6-EAF5C932B7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4663440"/>
            <a:ext cx="274320" cy="274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5DB7C5-3EB7-45D7-80F2-B26A57C899C0}"/>
              </a:ext>
            </a:extLst>
          </p:cNvPr>
          <p:cNvSpPr txBox="1"/>
          <p:nvPr userDrawn="1"/>
        </p:nvSpPr>
        <p:spPr>
          <a:xfrm>
            <a:off x="9601200" y="5623560"/>
            <a:ext cx="87261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YARSI TV</a:t>
            </a:r>
            <a:endParaRPr lang="id-ID" sz="12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B76A115-4800-40A6-BB9E-78531F0EDA3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9006" y="562356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3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animBg="1"/>
      <p:bldP spid="18" grpId="0" animBg="1"/>
      <p:bldP spid="24" grpId="0"/>
      <p:bldP spid="29" grpId="0"/>
      <p:bldP spid="35" grpId="0"/>
      <p:bldP spid="36" grpId="0"/>
      <p:bldP spid="37" grpId="0"/>
      <p:bldP spid="19" grpId="0"/>
    </p:bldLst>
  </p:timing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Placeholder 39">
            <a:extLst>
              <a:ext uri="{FF2B5EF4-FFF2-40B4-BE49-F238E27FC236}">
                <a16:creationId xmlns:a16="http://schemas.microsoft.com/office/drawing/2014/main" id="{50D0C406-30A9-4F13-83C0-947BF90D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0" y="4603641"/>
            <a:ext cx="1206218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Presentation Title</a:t>
            </a:r>
            <a:endParaRPr lang="id-ID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7D2F580-570E-4505-91F7-CEE56989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10" y="5988011"/>
            <a:ext cx="1206218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Presenter</a:t>
            </a:r>
            <a:endParaRPr lang="id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A3A8F4-C97B-48BE-8BE1-61C5ADEA6D6A}"/>
              </a:ext>
            </a:extLst>
          </p:cNvPr>
          <p:cNvSpPr/>
          <p:nvPr userDrawn="1"/>
        </p:nvSpPr>
        <p:spPr>
          <a:xfrm>
            <a:off x="0" y="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851804-922D-464B-ADC9-82FA447457A0}"/>
              </a:ext>
            </a:extLst>
          </p:cNvPr>
          <p:cNvSpPr/>
          <p:nvPr userDrawn="1"/>
        </p:nvSpPr>
        <p:spPr>
          <a:xfrm>
            <a:off x="0" y="6675120"/>
            <a:ext cx="12252960" cy="1828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E6AF26-878A-4B9C-B4D9-3A6C017E0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27192"/>
          <a:stretch/>
        </p:blipFill>
        <p:spPr>
          <a:xfrm>
            <a:off x="0" y="-58723"/>
            <a:ext cx="12192000" cy="36929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0DFF63-A086-476B-B544-4D640C4929B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29105" y="155710"/>
            <a:ext cx="2749534" cy="7437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96FB2F8-C24A-4BD3-8340-B934029C24F2}"/>
              </a:ext>
            </a:extLst>
          </p:cNvPr>
          <p:cNvGrpSpPr/>
          <p:nvPr userDrawn="1"/>
        </p:nvGrpSpPr>
        <p:grpSpPr>
          <a:xfrm>
            <a:off x="2251" y="2779417"/>
            <a:ext cx="4727707" cy="1648599"/>
            <a:chOff x="2251" y="3038211"/>
            <a:chExt cx="4727707" cy="16485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55D9B9A-A976-4B11-8902-BAC1393E767C}"/>
                </a:ext>
              </a:extLst>
            </p:cNvPr>
            <p:cNvSpPr/>
            <p:nvPr userDrawn="1"/>
          </p:nvSpPr>
          <p:spPr>
            <a:xfrm>
              <a:off x="2251" y="3038211"/>
              <a:ext cx="4727707" cy="150444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5D392D-3727-4845-916C-9C754F262235}"/>
                </a:ext>
              </a:extLst>
            </p:cNvPr>
            <p:cNvGrpSpPr/>
            <p:nvPr userDrawn="1"/>
          </p:nvGrpSpPr>
          <p:grpSpPr>
            <a:xfrm>
              <a:off x="74410" y="3038211"/>
              <a:ext cx="4583388" cy="1648599"/>
              <a:chOff x="6766560" y="4572000"/>
              <a:chExt cx="4583388" cy="164859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20A279-F817-4D4A-AFBB-BE68521FDD96}"/>
                  </a:ext>
                </a:extLst>
              </p:cNvPr>
              <p:cNvSpPr txBox="1"/>
              <p:nvPr userDrawn="1"/>
            </p:nvSpPr>
            <p:spPr>
              <a:xfrm>
                <a:off x="6766560" y="4572000"/>
                <a:ext cx="2286000" cy="1097280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algn="l">
                  <a:lnSpc>
                    <a:spcPct val="130000"/>
                  </a:lnSpc>
                </a:pPr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Menara YARSI Kav. 13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Jl. Let. Jend. Suprapto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Cempaka Putih, Jakarta Pusat</a:t>
                </a:r>
              </a:p>
              <a:p>
                <a:pPr algn="l">
                  <a:lnSpc>
                    <a:spcPct val="130000"/>
                  </a:lnSpc>
                </a:pPr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DKI Jakarta. Indonesia 10510</a:t>
                </a:r>
                <a:endParaRPr lang="id-ID" sz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BAF9D8-999F-4B8D-94C0-AA1FAF9DC3D4}"/>
                  </a:ext>
                </a:extLst>
              </p:cNvPr>
              <p:cNvSpPr txBox="1"/>
              <p:nvPr userDrawn="1"/>
            </p:nvSpPr>
            <p:spPr>
              <a:xfrm>
                <a:off x="7132320" y="5943600"/>
                <a:ext cx="3284425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https://www.facebook.com/universitas.yarsi.1/</a:t>
                </a:r>
                <a:endParaRPr lang="id-ID" sz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5D894EC-5827-4400-857C-8B59A4BFFC78}"/>
                  </a:ext>
                </a:extLst>
              </p:cNvPr>
              <p:cNvSpPr txBox="1"/>
              <p:nvPr userDrawn="1"/>
            </p:nvSpPr>
            <p:spPr>
              <a:xfrm>
                <a:off x="9601200" y="5303520"/>
                <a:ext cx="1439817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@universitasyarsi</a:t>
                </a:r>
                <a:endParaRPr lang="id-ID" sz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ADDA37-B9E1-4ED5-B4AB-6C9AC73599DF}"/>
                  </a:ext>
                </a:extLst>
              </p:cNvPr>
              <p:cNvSpPr txBox="1"/>
              <p:nvPr userDrawn="1"/>
            </p:nvSpPr>
            <p:spPr>
              <a:xfrm>
                <a:off x="9601200" y="4983480"/>
                <a:ext cx="1593706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registrar@yarsi.ac.id</a:t>
                </a:r>
                <a:endParaRPr lang="id-ID" sz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257ABD-6FB4-463D-88B2-158E4DF96944}"/>
                  </a:ext>
                </a:extLst>
              </p:cNvPr>
              <p:cNvSpPr txBox="1"/>
              <p:nvPr userDrawn="1"/>
            </p:nvSpPr>
            <p:spPr>
              <a:xfrm>
                <a:off x="9601200" y="4663440"/>
                <a:ext cx="1748748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https://www.yarsi.ac.id/</a:t>
                </a:r>
                <a:endParaRPr lang="id-ID" sz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976D28F-D622-480D-BD18-2DD52D7204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5943600"/>
                <a:ext cx="276431" cy="27432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C2927CD-5B7A-4B8A-8FB8-5190102B8D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26880" y="5303520"/>
                <a:ext cx="278573" cy="27432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761AFE7-20C6-47B2-8C7A-304A0BB78C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26880" y="4983480"/>
                <a:ext cx="275524" cy="27432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7EA85FEF-BC00-4303-AAB6-EAF5C932B7C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26880" y="4663440"/>
                <a:ext cx="274320" cy="27432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5DB7C5-3EB7-45D7-80F2-B26A57C899C0}"/>
                  </a:ext>
                </a:extLst>
              </p:cNvPr>
              <p:cNvSpPr txBox="1"/>
              <p:nvPr userDrawn="1"/>
            </p:nvSpPr>
            <p:spPr>
              <a:xfrm>
                <a:off x="9601200" y="5623560"/>
                <a:ext cx="872611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l"/>
                <a:r>
                  <a:rPr lang="en-US" sz="120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YARSI TV</a:t>
                </a:r>
                <a:endParaRPr lang="id-ID" sz="12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B76A115-4800-40A6-BB9E-78531F0EDA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329006" y="5623560"/>
                <a:ext cx="274320" cy="274320"/>
              </a:xfrm>
              <a:prstGeom prst="rect">
                <a:avLst/>
              </a:prstGeom>
            </p:spPr>
          </p:pic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5F2BB39-F6F1-4477-8403-7440173DA9D2}"/>
              </a:ext>
            </a:extLst>
          </p:cNvPr>
          <p:cNvSpPr/>
          <p:nvPr userDrawn="1"/>
        </p:nvSpPr>
        <p:spPr>
          <a:xfrm>
            <a:off x="4631920" y="3572261"/>
            <a:ext cx="7589520" cy="9144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AB608F-F221-403E-9A26-5025BE9A7E43}"/>
              </a:ext>
            </a:extLst>
          </p:cNvPr>
          <p:cNvSpPr/>
          <p:nvPr userDrawn="1"/>
        </p:nvSpPr>
        <p:spPr>
          <a:xfrm>
            <a:off x="-13099" y="4498303"/>
            <a:ext cx="4663440" cy="9144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631FF4-9AFD-4657-A62C-993CFD6FA4D5}"/>
              </a:ext>
            </a:extLst>
          </p:cNvPr>
          <p:cNvSpPr/>
          <p:nvPr userDrawn="1"/>
        </p:nvSpPr>
        <p:spPr>
          <a:xfrm>
            <a:off x="4621266" y="3585031"/>
            <a:ext cx="91440" cy="100584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E6094D88-9CAB-4238-8959-ECAB3F43C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26853"/>
            <a:ext cx="106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01/09/2021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57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8" grpId="0" animBg="1"/>
    </p:bldLst>
  </p:timing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345528-3F9F-4B04-B2B2-940EF6B91C9A}"/>
              </a:ext>
            </a:extLst>
          </p:cNvPr>
          <p:cNvSpPr/>
          <p:nvPr userDrawn="1"/>
        </p:nvSpPr>
        <p:spPr>
          <a:xfrm>
            <a:off x="8138160" y="0"/>
            <a:ext cx="274320" cy="6858000"/>
          </a:xfrm>
          <a:prstGeom prst="rect">
            <a:avLst/>
          </a:prstGeom>
          <a:solidFill>
            <a:srgbClr val="010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877138-C40E-418E-AF6E-664AFC6F54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9" y="0"/>
            <a:ext cx="3843053" cy="6858000"/>
          </a:xfrm>
          <a:prstGeom prst="rect">
            <a:avLst/>
          </a:prstGeom>
        </p:spPr>
      </p:pic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4584490B-90BE-435D-B160-A4D37CF1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722376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  <a:endParaRPr lang="id-ID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2771BE-BEB2-4179-A042-596AC1272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722376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303304-0D9E-4F4A-B288-6D7EA275C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D4091D-F9A1-4358-9D51-258FEA3759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3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5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158E56-FE4E-40D2-971E-4896895EADDA}"/>
              </a:ext>
            </a:extLst>
          </p:cNvPr>
          <p:cNvSpPr/>
          <p:nvPr userDrawn="1"/>
        </p:nvSpPr>
        <p:spPr>
          <a:xfrm>
            <a:off x="6675120" y="0"/>
            <a:ext cx="274320" cy="6858000"/>
          </a:xfrm>
          <a:prstGeom prst="rect">
            <a:avLst/>
          </a:prstGeom>
          <a:solidFill>
            <a:srgbClr val="104B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615CC0-AF57-4B20-AF14-292B7D85E011}"/>
              </a:ext>
            </a:extLst>
          </p:cNvPr>
          <p:cNvSpPr/>
          <p:nvPr userDrawn="1"/>
        </p:nvSpPr>
        <p:spPr>
          <a:xfrm>
            <a:off x="6858000" y="0"/>
            <a:ext cx="274320" cy="6858000"/>
          </a:xfrm>
          <a:prstGeom prst="rect">
            <a:avLst/>
          </a:prstGeom>
          <a:solidFill>
            <a:srgbClr val="0E43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73A19-A212-4AA5-8719-766375E0E53C}"/>
              </a:ext>
            </a:extLst>
          </p:cNvPr>
          <p:cNvSpPr/>
          <p:nvPr userDrawn="1"/>
        </p:nvSpPr>
        <p:spPr>
          <a:xfrm>
            <a:off x="7040880" y="0"/>
            <a:ext cx="274320" cy="6858000"/>
          </a:xfrm>
          <a:prstGeom prst="rect">
            <a:avLst/>
          </a:prstGeom>
          <a:solidFill>
            <a:srgbClr val="0C3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5DCF9-79A1-443B-ADDF-F7424CBBB161}"/>
              </a:ext>
            </a:extLst>
          </p:cNvPr>
          <p:cNvSpPr/>
          <p:nvPr userDrawn="1"/>
        </p:nvSpPr>
        <p:spPr>
          <a:xfrm>
            <a:off x="7223760" y="0"/>
            <a:ext cx="274320" cy="6858000"/>
          </a:xfrm>
          <a:prstGeom prst="rect">
            <a:avLst/>
          </a:prstGeom>
          <a:solidFill>
            <a:srgbClr val="0A32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62D269-92F6-4CBE-9752-F5CA396D7B30}"/>
              </a:ext>
            </a:extLst>
          </p:cNvPr>
          <p:cNvSpPr/>
          <p:nvPr userDrawn="1"/>
        </p:nvSpPr>
        <p:spPr>
          <a:xfrm>
            <a:off x="7406640" y="0"/>
            <a:ext cx="274320" cy="6858000"/>
          </a:xfrm>
          <a:prstGeom prst="rect">
            <a:avLst/>
          </a:prstGeom>
          <a:solidFill>
            <a:srgbClr val="092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ADE3EE-1787-4369-BBB5-F5848F63541F}"/>
              </a:ext>
            </a:extLst>
          </p:cNvPr>
          <p:cNvSpPr/>
          <p:nvPr userDrawn="1"/>
        </p:nvSpPr>
        <p:spPr>
          <a:xfrm>
            <a:off x="7589520" y="0"/>
            <a:ext cx="274320" cy="6858000"/>
          </a:xfrm>
          <a:prstGeom prst="rect">
            <a:avLst/>
          </a:prstGeom>
          <a:solidFill>
            <a:srgbClr val="072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7F72E6-4AFA-47BA-A1E0-2455549956FF}"/>
              </a:ext>
            </a:extLst>
          </p:cNvPr>
          <p:cNvSpPr/>
          <p:nvPr userDrawn="1"/>
        </p:nvSpPr>
        <p:spPr>
          <a:xfrm>
            <a:off x="7772400" y="0"/>
            <a:ext cx="274320" cy="6858000"/>
          </a:xfrm>
          <a:prstGeom prst="rect">
            <a:avLst/>
          </a:prstGeom>
          <a:solidFill>
            <a:srgbClr val="051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E7D7C8-C7AD-41A8-AE0F-214C0E8F8565}"/>
              </a:ext>
            </a:extLst>
          </p:cNvPr>
          <p:cNvSpPr/>
          <p:nvPr userDrawn="1"/>
        </p:nvSpPr>
        <p:spPr>
          <a:xfrm>
            <a:off x="7955280" y="0"/>
            <a:ext cx="274320" cy="6858000"/>
          </a:xfrm>
          <a:prstGeom prst="rect">
            <a:avLst/>
          </a:prstGeom>
          <a:solidFill>
            <a:srgbClr val="031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345528-3F9F-4B04-B2B2-940EF6B91C9A}"/>
              </a:ext>
            </a:extLst>
          </p:cNvPr>
          <p:cNvSpPr/>
          <p:nvPr userDrawn="1"/>
        </p:nvSpPr>
        <p:spPr>
          <a:xfrm>
            <a:off x="8138160" y="0"/>
            <a:ext cx="274320" cy="6858000"/>
          </a:xfrm>
          <a:prstGeom prst="rect">
            <a:avLst/>
          </a:prstGeom>
          <a:solidFill>
            <a:srgbClr val="010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877138-C40E-418E-AF6E-664AFC6F54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09" y="0"/>
            <a:ext cx="3843053" cy="6858000"/>
          </a:xfrm>
          <a:prstGeom prst="rect">
            <a:avLst/>
          </a:prstGeom>
        </p:spPr>
      </p:pic>
      <p:sp>
        <p:nvSpPr>
          <p:cNvPr id="17" name="Title Placeholder 16">
            <a:extLst>
              <a:ext uri="{FF2B5EF4-FFF2-40B4-BE49-F238E27FC236}">
                <a16:creationId xmlns:a16="http://schemas.microsoft.com/office/drawing/2014/main" id="{4584490B-90BE-435D-B160-A4D37CF1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5852160" cy="73152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/>
              <a:t>Slide Title</a:t>
            </a:r>
            <a:endParaRPr lang="id-ID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2771BE-BEB2-4179-A042-596AC1272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85216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E50E1A7-2AE3-46D3-9A63-25C2ED231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081D93-A518-4F3C-BD42-6FE861F79D2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3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EA468C-B1A1-4D76-90F4-BE3BD798F358}"/>
              </a:ext>
            </a:extLst>
          </p:cNvPr>
          <p:cNvSpPr/>
          <p:nvPr userDrawn="1"/>
        </p:nvSpPr>
        <p:spPr>
          <a:xfrm>
            <a:off x="0" y="6492240"/>
            <a:ext cx="12207240" cy="36576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240285-5293-45AC-99CD-7641EF990643}"/>
              </a:ext>
            </a:extLst>
          </p:cNvPr>
          <p:cNvSpPr/>
          <p:nvPr userDrawn="1"/>
        </p:nvSpPr>
        <p:spPr>
          <a:xfrm>
            <a:off x="11704320" y="6400800"/>
            <a:ext cx="502920" cy="4572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9B9F2-263D-42BC-9404-551D6E35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0" y="91440"/>
            <a:ext cx="85039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Slide Title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8357-04CE-4CD5-B943-787DE4E1A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" y="1097280"/>
            <a:ext cx="11612880" cy="521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BB794-CD40-4651-A004-182133C71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23/09/2021</a:t>
            </a:r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5FA15-31FB-464D-802A-4F6B73497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6583680"/>
            <a:ext cx="758952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Pelaporan</a:t>
            </a:r>
            <a:r>
              <a:rPr lang="en-US" dirty="0"/>
              <a:t> Data PDDIKTI </a:t>
            </a:r>
            <a:r>
              <a:rPr lang="en-US" dirty="0" err="1"/>
              <a:t>Universitas</a:t>
            </a:r>
            <a:r>
              <a:rPr lang="en-US" dirty="0"/>
              <a:t> YARSI</a:t>
            </a:r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8AB3A-3CB3-4598-8A96-521B0BA52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00800"/>
            <a:ext cx="487680" cy="457200"/>
          </a:xfrm>
          <a:prstGeom prst="rect">
            <a:avLst/>
          </a:prstGeom>
          <a:solidFill>
            <a:srgbClr val="E0E0E0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A51F4B6-BB93-4B92-B55A-A936B02C432D}"/>
              </a:ext>
            </a:extLst>
          </p:cNvPr>
          <p:cNvSpPr/>
          <p:nvPr userDrawn="1"/>
        </p:nvSpPr>
        <p:spPr>
          <a:xfrm rot="16200000">
            <a:off x="11247120" y="6400800"/>
            <a:ext cx="457200" cy="4572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54712A57-9AAD-4C21-B1F2-25751FEB68B4}"/>
              </a:ext>
            </a:extLst>
          </p:cNvPr>
          <p:cNvSpPr/>
          <p:nvPr userDrawn="1"/>
        </p:nvSpPr>
        <p:spPr>
          <a:xfrm rot="10800000">
            <a:off x="11750040" y="0"/>
            <a:ext cx="457200" cy="365760"/>
          </a:xfrm>
          <a:prstGeom prst="rtTriangle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ABAEF-7473-4D08-9931-DF2285B59BEE}"/>
              </a:ext>
            </a:extLst>
          </p:cNvPr>
          <p:cNvSpPr/>
          <p:nvPr userDrawn="1"/>
        </p:nvSpPr>
        <p:spPr>
          <a:xfrm>
            <a:off x="182880" y="1005840"/>
            <a:ext cx="11612880" cy="46634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73C85FD0-44BB-48F9-8D71-63C4ED12C27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2880"/>
            <a:ext cx="2743200" cy="7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3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3" r:id="rId2"/>
    <p:sldLayoutId id="2147483674" r:id="rId3"/>
    <p:sldLayoutId id="2147483675" r:id="rId4"/>
    <p:sldLayoutId id="2147483676" r:id="rId5"/>
    <p:sldLayoutId id="2147483718" r:id="rId6"/>
    <p:sldLayoutId id="2147483677" r:id="rId7"/>
    <p:sldLayoutId id="214748371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9B9F2-263D-42BC-9404-551D6E35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005840"/>
            <a:ext cx="640080" cy="539496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78357-04CE-4CD5-B943-787DE4E1A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74320"/>
            <a:ext cx="10789920" cy="612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pic>
        <p:nvPicPr>
          <p:cNvPr id="18" name="Picture 2" descr="Image result for LOGO YARSI">
            <a:extLst>
              <a:ext uri="{FF2B5EF4-FFF2-40B4-BE49-F238E27FC236}">
                <a16:creationId xmlns:a16="http://schemas.microsoft.com/office/drawing/2014/main" id="{ABBB2F05-923A-41D1-AFC7-40C48E2280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82880"/>
            <a:ext cx="811727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3A85C03-F563-4015-B480-1DE719A60F8B}"/>
              </a:ext>
            </a:extLst>
          </p:cNvPr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72BEDF-9C8D-40D0-A19D-FCAEFE791E88}"/>
              </a:ext>
            </a:extLst>
          </p:cNvPr>
          <p:cNvSpPr/>
          <p:nvPr userDrawn="1"/>
        </p:nvSpPr>
        <p:spPr>
          <a:xfrm>
            <a:off x="11704320" y="6400800"/>
            <a:ext cx="487680" cy="457200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F9E74E1D-767B-4CA8-A46C-2A1587595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2860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01/09/2021</a:t>
            </a:r>
            <a:endParaRPr lang="id-ID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16CEE67A-F551-43D2-A5C5-9403228B1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6583680"/>
            <a:ext cx="758952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A7D3A4E-FD84-44D6-9E69-DEBDFAC06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00800"/>
            <a:ext cx="48768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1BAFE0-FE59-4FFD-BDCE-8E002A4DA79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1A46EAB5-05C9-441B-AD5E-77EC2070F260}"/>
              </a:ext>
            </a:extLst>
          </p:cNvPr>
          <p:cNvSpPr/>
          <p:nvPr userDrawn="1"/>
        </p:nvSpPr>
        <p:spPr>
          <a:xfrm rot="16200000">
            <a:off x="11247120" y="6400800"/>
            <a:ext cx="457200" cy="4572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077F48-DB7F-4CD8-8547-9117343A80AF}"/>
              </a:ext>
            </a:extLst>
          </p:cNvPr>
          <p:cNvSpPr/>
          <p:nvPr userDrawn="1"/>
        </p:nvSpPr>
        <p:spPr>
          <a:xfrm>
            <a:off x="914400" y="274320"/>
            <a:ext cx="45720" cy="6126480"/>
          </a:xfrm>
          <a:prstGeom prst="rect">
            <a:avLst/>
          </a:prstGeom>
          <a:solidFill>
            <a:srgbClr val="125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80096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82" r:id="rId3"/>
    <p:sldLayoutId id="2147483683" r:id="rId4"/>
    <p:sldLayoutId id="214748368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B0B75-6577-4939-81EB-37F752DC0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A004C-A74D-47F3-8AA4-9B4891472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240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3" r:id="rId2"/>
    <p:sldLayoutId id="2147483691" r:id="rId3"/>
    <p:sldLayoutId id="2147483692" r:id="rId4"/>
    <p:sldLayoutId id="2147483696" r:id="rId5"/>
    <p:sldLayoutId id="2147483697" r:id="rId6"/>
    <p:sldLayoutId id="2147483698" r:id="rId7"/>
    <p:sldLayoutId id="2147483709" r:id="rId8"/>
    <p:sldLayoutId id="2147483705" r:id="rId9"/>
    <p:sldLayoutId id="2147483704" r:id="rId10"/>
    <p:sldLayoutId id="2147483706" r:id="rId11"/>
    <p:sldLayoutId id="2147483707" r:id="rId12"/>
    <p:sldLayoutId id="2147483708" r:id="rId13"/>
    <p:sldLayoutId id="2147483715" r:id="rId14"/>
    <p:sldLayoutId id="2147483714" r:id="rId15"/>
    <p:sldLayoutId id="2147483716" r:id="rId16"/>
    <p:sldLayoutId id="2147483693" r:id="rId17"/>
    <p:sldLayoutId id="2147483694" r:id="rId18"/>
    <p:sldLayoutId id="214748369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3.sv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49.sv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microsoft.com/office/2007/relationships/hdphoto" Target="../media/hdphoto4.wdp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8.svg"/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12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2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image" Target="../media/image7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86.svg"/><Relationship Id="rId3" Type="http://schemas.openxmlformats.org/officeDocument/2006/relationships/image" Target="../media/image80.svg"/><Relationship Id="rId7" Type="http://schemas.openxmlformats.org/officeDocument/2006/relationships/image" Target="../media/image55.svg"/><Relationship Id="rId12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63.png"/><Relationship Id="rId4" Type="http://schemas.openxmlformats.org/officeDocument/2006/relationships/image" Target="../media/image67.png"/><Relationship Id="rId9" Type="http://schemas.openxmlformats.org/officeDocument/2006/relationships/image" Target="../media/image8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F726C7-FED6-40F1-86DC-EA6E29B8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Sharing Session Best Practise </a:t>
            </a:r>
            <a:r>
              <a:rPr lang="en-ID" dirty="0" err="1"/>
              <a:t>Pengelolaan</a:t>
            </a:r>
            <a:r>
              <a:rPr lang="en-ID" dirty="0"/>
              <a:t> PDDIKTI </a:t>
            </a:r>
            <a:r>
              <a:rPr lang="en-ID" dirty="0" err="1"/>
              <a:t>Universitas</a:t>
            </a:r>
            <a:r>
              <a:rPr lang="en-ID" dirty="0"/>
              <a:t> YARSI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5C532-0E22-4335-AAF1-53D0B5FE47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D" dirty="0" err="1"/>
              <a:t>Direktorat</a:t>
            </a:r>
            <a:r>
              <a:rPr lang="en-ID" dirty="0"/>
              <a:t> </a:t>
            </a:r>
            <a:r>
              <a:rPr lang="en-ID" dirty="0" err="1" smtClean="0"/>
              <a:t>Pangkalan</a:t>
            </a:r>
            <a:r>
              <a:rPr lang="en-ID" dirty="0" smtClean="0"/>
              <a:t> Data, </a:t>
            </a:r>
            <a:r>
              <a:rPr lang="en-ID" dirty="0" err="1" smtClean="0"/>
              <a:t>Ja</a:t>
            </a:r>
            <a:r>
              <a:rPr lang="en-ID" dirty="0" err="1" smtClean="0"/>
              <a:t>minan</a:t>
            </a:r>
            <a:r>
              <a:rPr lang="en-ID" dirty="0" smtClean="0"/>
              <a:t> </a:t>
            </a:r>
            <a:r>
              <a:rPr lang="en-ID" dirty="0" err="1" smtClean="0"/>
              <a:t>Mutu</a:t>
            </a:r>
            <a:r>
              <a:rPr lang="en-ID" dirty="0" smtClean="0"/>
              <a:t> dan </a:t>
            </a:r>
            <a:r>
              <a:rPr lang="en-ID" dirty="0" err="1" smtClean="0"/>
              <a:t>Akreditasi</a:t>
            </a:r>
            <a:r>
              <a:rPr lang="en-ID" dirty="0" smtClean="0"/>
              <a:t> </a:t>
            </a:r>
            <a:r>
              <a:rPr lang="en-ID" dirty="0"/>
              <a:t>Universitas YARSI</a:t>
            </a:r>
          </a:p>
        </p:txBody>
      </p:sp>
    </p:spTree>
    <p:extLst>
      <p:ext uri="{BB962C8B-B14F-4D97-AF65-F5344CB8AC3E}">
        <p14:creationId xmlns:p14="http://schemas.microsoft.com/office/powerpoint/2010/main" val="1665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373B-7DE4-4BAD-BC1A-6AF8883E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Akreditasi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FAE39-9457-4FD4-B1A4-5CF415C79A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23/09/2021</a:t>
            </a:r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C2BCF-544A-4877-860A-0DE7B50C4D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Pelaporan</a:t>
            </a:r>
            <a:r>
              <a:rPr lang="en-US" dirty="0"/>
              <a:t> Data PDDIKTI </a:t>
            </a:r>
            <a:r>
              <a:rPr lang="en-US" dirty="0" err="1"/>
              <a:t>Universitas</a:t>
            </a:r>
            <a:r>
              <a:rPr lang="en-US" dirty="0"/>
              <a:t> YARSI</a:t>
            </a:r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F4708-41EF-45EA-8374-C00B041978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12" name="Shape 11"/>
          <p:cNvSpPr/>
          <p:nvPr/>
        </p:nvSpPr>
        <p:spPr>
          <a:xfrm>
            <a:off x="1772022" y="1300069"/>
            <a:ext cx="8017435" cy="5010896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Oval 12"/>
          <p:cNvSpPr/>
          <p:nvPr/>
        </p:nvSpPr>
        <p:spPr>
          <a:xfrm>
            <a:off x="2561739" y="5026171"/>
            <a:ext cx="184401" cy="18440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2653939" y="5118372"/>
            <a:ext cx="1187022" cy="1192593"/>
          </a:xfrm>
          <a:custGeom>
            <a:avLst/>
            <a:gdLst>
              <a:gd name="connsiteX0" fmla="*/ 0 w 1050283"/>
              <a:gd name="connsiteY0" fmla="*/ 0 h 1192593"/>
              <a:gd name="connsiteX1" fmla="*/ 1050283 w 1050283"/>
              <a:gd name="connsiteY1" fmla="*/ 0 h 1192593"/>
              <a:gd name="connsiteX2" fmla="*/ 1050283 w 1050283"/>
              <a:gd name="connsiteY2" fmla="*/ 1192593 h 1192593"/>
              <a:gd name="connsiteX3" fmla="*/ 0 w 1050283"/>
              <a:gd name="connsiteY3" fmla="*/ 1192593 h 1192593"/>
              <a:gd name="connsiteX4" fmla="*/ 0 w 1050283"/>
              <a:gd name="connsiteY4" fmla="*/ 0 h 119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283" h="1192593">
                <a:moveTo>
                  <a:pt x="0" y="0"/>
                </a:moveTo>
                <a:lnTo>
                  <a:pt x="1050283" y="0"/>
                </a:lnTo>
                <a:lnTo>
                  <a:pt x="1050283" y="1192593"/>
                </a:lnTo>
                <a:lnTo>
                  <a:pt x="0" y="11925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710" tIns="0" rIns="0" bIns="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err="1" smtClean="0"/>
              <a:t>Evaluasi</a:t>
            </a:r>
            <a:r>
              <a:rPr lang="en-US" sz="1900" kern="1200" dirty="0" smtClean="0"/>
              <a:t> </a:t>
            </a:r>
            <a:r>
              <a:rPr lang="en-US" sz="1900" kern="1200" dirty="0" err="1" smtClean="0"/>
              <a:t>akreditasi</a:t>
            </a:r>
            <a:r>
              <a:rPr lang="en-US" sz="1900" kern="1200" dirty="0" smtClean="0"/>
              <a:t> </a:t>
            </a:r>
            <a:r>
              <a:rPr lang="en-US" sz="1900" kern="1200" dirty="0" err="1" smtClean="0"/>
              <a:t>prodi</a:t>
            </a:r>
            <a:endParaRPr lang="en-US" sz="1900" kern="1200" dirty="0"/>
          </a:p>
        </p:txBody>
      </p:sp>
      <p:sp>
        <p:nvSpPr>
          <p:cNvPr id="15" name="Oval 14"/>
          <p:cNvSpPr/>
          <p:nvPr/>
        </p:nvSpPr>
        <p:spPr>
          <a:xfrm>
            <a:off x="3559910" y="4067086"/>
            <a:ext cx="288627" cy="28862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3704223" y="4211400"/>
            <a:ext cx="1330894" cy="2099565"/>
          </a:xfrm>
          <a:custGeom>
            <a:avLst/>
            <a:gdLst>
              <a:gd name="connsiteX0" fmla="*/ 0 w 1330894"/>
              <a:gd name="connsiteY0" fmla="*/ 0 h 2099565"/>
              <a:gd name="connsiteX1" fmla="*/ 1330894 w 1330894"/>
              <a:gd name="connsiteY1" fmla="*/ 0 h 2099565"/>
              <a:gd name="connsiteX2" fmla="*/ 1330894 w 1330894"/>
              <a:gd name="connsiteY2" fmla="*/ 2099565 h 2099565"/>
              <a:gd name="connsiteX3" fmla="*/ 0 w 1330894"/>
              <a:gd name="connsiteY3" fmla="*/ 2099565 h 2099565"/>
              <a:gd name="connsiteX4" fmla="*/ 0 w 1330894"/>
              <a:gd name="connsiteY4" fmla="*/ 0 h 209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894" h="2099565">
                <a:moveTo>
                  <a:pt x="0" y="0"/>
                </a:moveTo>
                <a:lnTo>
                  <a:pt x="1330894" y="0"/>
                </a:lnTo>
                <a:lnTo>
                  <a:pt x="1330894" y="2099565"/>
                </a:lnTo>
                <a:lnTo>
                  <a:pt x="0" y="20995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938" tIns="0" rIns="0" bIns="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err="1" smtClean="0"/>
              <a:t>Evaluasi</a:t>
            </a:r>
            <a:r>
              <a:rPr lang="en-US" sz="1900" kern="1200" dirty="0" smtClean="0"/>
              <a:t> </a:t>
            </a:r>
            <a:r>
              <a:rPr lang="en-US" sz="1900" kern="1200" dirty="0" err="1" smtClean="0"/>
              <a:t>mahasiswa</a:t>
            </a:r>
            <a:endParaRPr lang="en-US" sz="1900" kern="1200" dirty="0"/>
          </a:p>
        </p:txBody>
      </p:sp>
      <p:sp>
        <p:nvSpPr>
          <p:cNvPr id="17" name="Oval 16"/>
          <p:cNvSpPr/>
          <p:nvPr/>
        </p:nvSpPr>
        <p:spPr>
          <a:xfrm>
            <a:off x="4842699" y="3302423"/>
            <a:ext cx="384836" cy="38483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5035118" y="3494841"/>
            <a:ext cx="1547364" cy="2816124"/>
          </a:xfrm>
          <a:custGeom>
            <a:avLst/>
            <a:gdLst>
              <a:gd name="connsiteX0" fmla="*/ 0 w 1547364"/>
              <a:gd name="connsiteY0" fmla="*/ 0 h 2816124"/>
              <a:gd name="connsiteX1" fmla="*/ 1547364 w 1547364"/>
              <a:gd name="connsiteY1" fmla="*/ 0 h 2816124"/>
              <a:gd name="connsiteX2" fmla="*/ 1547364 w 1547364"/>
              <a:gd name="connsiteY2" fmla="*/ 2816124 h 2816124"/>
              <a:gd name="connsiteX3" fmla="*/ 0 w 1547364"/>
              <a:gd name="connsiteY3" fmla="*/ 2816124 h 2816124"/>
              <a:gd name="connsiteX4" fmla="*/ 0 w 1547364"/>
              <a:gd name="connsiteY4" fmla="*/ 0 h 281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364" h="2816124">
                <a:moveTo>
                  <a:pt x="0" y="0"/>
                </a:moveTo>
                <a:lnTo>
                  <a:pt x="1547364" y="0"/>
                </a:lnTo>
                <a:lnTo>
                  <a:pt x="1547364" y="2816124"/>
                </a:lnTo>
                <a:lnTo>
                  <a:pt x="0" y="28161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917" tIns="0" rIns="0" bIns="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err="1" smtClean="0"/>
              <a:t>Evaluasi</a:t>
            </a:r>
            <a:r>
              <a:rPr lang="en-US" sz="1900" kern="1200" dirty="0" smtClean="0"/>
              <a:t> </a:t>
            </a:r>
            <a:r>
              <a:rPr lang="en-US" sz="1900" kern="1200" dirty="0" err="1" smtClean="0"/>
              <a:t>rasio</a:t>
            </a:r>
            <a:r>
              <a:rPr lang="en-US" sz="1900" kern="1200" dirty="0" smtClean="0"/>
              <a:t> </a:t>
            </a:r>
            <a:r>
              <a:rPr lang="en-US" sz="1900" kern="1200" dirty="0" err="1" smtClean="0"/>
              <a:t>dosen</a:t>
            </a:r>
            <a:endParaRPr lang="en-US" sz="1900" kern="1200" dirty="0"/>
          </a:p>
        </p:txBody>
      </p:sp>
      <p:sp>
        <p:nvSpPr>
          <p:cNvPr id="19" name="Oval 18"/>
          <p:cNvSpPr/>
          <p:nvPr/>
        </p:nvSpPr>
        <p:spPr>
          <a:xfrm>
            <a:off x="6333942" y="2705124"/>
            <a:ext cx="497080" cy="4970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6582483" y="2953665"/>
            <a:ext cx="1603487" cy="3357300"/>
          </a:xfrm>
          <a:custGeom>
            <a:avLst/>
            <a:gdLst>
              <a:gd name="connsiteX0" fmla="*/ 0 w 1603487"/>
              <a:gd name="connsiteY0" fmla="*/ 0 h 3357300"/>
              <a:gd name="connsiteX1" fmla="*/ 1603487 w 1603487"/>
              <a:gd name="connsiteY1" fmla="*/ 0 h 3357300"/>
              <a:gd name="connsiteX2" fmla="*/ 1603487 w 1603487"/>
              <a:gd name="connsiteY2" fmla="*/ 3357300 h 3357300"/>
              <a:gd name="connsiteX3" fmla="*/ 0 w 1603487"/>
              <a:gd name="connsiteY3" fmla="*/ 3357300 h 3357300"/>
              <a:gd name="connsiteX4" fmla="*/ 0 w 1603487"/>
              <a:gd name="connsiteY4" fmla="*/ 0 h 33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487" h="3357300">
                <a:moveTo>
                  <a:pt x="0" y="0"/>
                </a:moveTo>
                <a:lnTo>
                  <a:pt x="1603487" y="0"/>
                </a:lnTo>
                <a:lnTo>
                  <a:pt x="1603487" y="3357300"/>
                </a:lnTo>
                <a:lnTo>
                  <a:pt x="0" y="3357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393" tIns="0" rIns="0" bIns="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err="1" smtClean="0"/>
              <a:t>Evaluasi</a:t>
            </a:r>
            <a:r>
              <a:rPr lang="en-US" sz="1900" kern="1200" dirty="0" smtClean="0"/>
              <a:t> </a:t>
            </a:r>
            <a:r>
              <a:rPr lang="en-US" sz="1900" kern="1200" dirty="0" err="1" smtClean="0"/>
              <a:t>pelaporan</a:t>
            </a:r>
            <a:r>
              <a:rPr lang="en-US" sz="1900" kern="1200" dirty="0" smtClean="0"/>
              <a:t> data</a:t>
            </a:r>
            <a:endParaRPr lang="en-US" sz="1900" kern="1200" dirty="0"/>
          </a:p>
        </p:txBody>
      </p:sp>
      <p:sp>
        <p:nvSpPr>
          <p:cNvPr id="21" name="Oval 20"/>
          <p:cNvSpPr/>
          <p:nvPr/>
        </p:nvSpPr>
        <p:spPr>
          <a:xfrm>
            <a:off x="7869281" y="2306257"/>
            <a:ext cx="633377" cy="63337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8185970" y="2622945"/>
            <a:ext cx="1603487" cy="3688020"/>
          </a:xfrm>
          <a:custGeom>
            <a:avLst/>
            <a:gdLst>
              <a:gd name="connsiteX0" fmla="*/ 0 w 1603487"/>
              <a:gd name="connsiteY0" fmla="*/ 0 h 3688020"/>
              <a:gd name="connsiteX1" fmla="*/ 1603487 w 1603487"/>
              <a:gd name="connsiteY1" fmla="*/ 0 h 3688020"/>
              <a:gd name="connsiteX2" fmla="*/ 1603487 w 1603487"/>
              <a:gd name="connsiteY2" fmla="*/ 3688020 h 3688020"/>
              <a:gd name="connsiteX3" fmla="*/ 0 w 1603487"/>
              <a:gd name="connsiteY3" fmla="*/ 3688020 h 3688020"/>
              <a:gd name="connsiteX4" fmla="*/ 0 w 1603487"/>
              <a:gd name="connsiteY4" fmla="*/ 0 h 36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3487" h="3688020">
                <a:moveTo>
                  <a:pt x="0" y="0"/>
                </a:moveTo>
                <a:lnTo>
                  <a:pt x="1603487" y="0"/>
                </a:lnTo>
                <a:lnTo>
                  <a:pt x="1603487" y="3688020"/>
                </a:lnTo>
                <a:lnTo>
                  <a:pt x="0" y="36880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5614" tIns="0" rIns="0" bIns="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err="1" smtClean="0"/>
              <a:t>Hasil</a:t>
            </a:r>
            <a:r>
              <a:rPr lang="en-US" sz="1900" kern="1200" dirty="0" smtClean="0"/>
              <a:t> </a:t>
            </a:r>
            <a:r>
              <a:rPr lang="en-US" sz="1900" kern="1200" dirty="0" err="1" smtClean="0"/>
              <a:t>Akreditasi</a:t>
            </a:r>
            <a:endParaRPr lang="en-US" sz="1900" kern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27D7B-3662-4730-B275-FC4986D53601}"/>
              </a:ext>
            </a:extLst>
          </p:cNvPr>
          <p:cNvSpPr txBox="1"/>
          <p:nvPr/>
        </p:nvSpPr>
        <p:spPr>
          <a:xfrm>
            <a:off x="3840962" y="5234522"/>
            <a:ext cx="1939777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r"/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Tanggal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kadaluarsa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akreditasi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yang di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evaluasi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1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tahun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sebelum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masa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berlaku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habis</a:t>
            </a:r>
            <a:endParaRPr lang="en-IN" sz="1400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27D7B-3662-4730-B275-FC4986D53601}"/>
              </a:ext>
            </a:extLst>
          </p:cNvPr>
          <p:cNvSpPr txBox="1"/>
          <p:nvPr/>
        </p:nvSpPr>
        <p:spPr>
          <a:xfrm>
            <a:off x="1544915" y="2943743"/>
            <a:ext cx="1939777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r"/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Mahasiswa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baru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aktivitas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mahasiswa,kelulusan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dan masa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studi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mahasiswa</a:t>
            </a:r>
            <a:endParaRPr lang="en-IN" sz="1400" dirty="0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27D7B-3662-4730-B275-FC4986D53601}"/>
              </a:ext>
            </a:extLst>
          </p:cNvPr>
          <p:cNvSpPr txBox="1"/>
          <p:nvPr/>
        </p:nvSpPr>
        <p:spPr>
          <a:xfrm>
            <a:off x="5847973" y="4082261"/>
            <a:ext cx="193977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r"/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Pemenuhan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rasio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dosen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mahasiswa</a:t>
            </a:r>
            <a:endParaRPr lang="en-IN" sz="1400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27D7B-3662-4730-B275-FC4986D53601}"/>
              </a:ext>
            </a:extLst>
          </p:cNvPr>
          <p:cNvSpPr txBox="1"/>
          <p:nvPr/>
        </p:nvSpPr>
        <p:spPr>
          <a:xfrm>
            <a:off x="4662042" y="1639230"/>
            <a:ext cx="193977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r"/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Evaluasi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dan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perbaikan</a:t>
            </a:r>
            <a:r>
              <a:rPr lang="en-US" sz="1400" dirty="0" smtClean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263238"/>
                </a:solidFill>
                <a:cs typeface="Arial" panose="020B0604020202020204" pitchFamily="34" charset="0"/>
              </a:rPr>
              <a:t>pelaporan</a:t>
            </a:r>
            <a:endParaRPr lang="en-IN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8" grpId="0"/>
      <p:bldP spid="20" grpId="0"/>
      <p:bldP spid="22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BF2C-FBAA-423F-A974-3703D208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/>
                <a:cs typeface="Arial"/>
              </a:rPr>
              <a:t>Instrumen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Pelaporan</a:t>
            </a:r>
            <a:endParaRPr lang="en-US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9619F-9C64-4FE0-A92E-5AE2234EA3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23/09/2021</a:t>
            </a:r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AC6C4-58E0-4DA5-8381-AF8A832681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Pelaporan</a:t>
            </a:r>
            <a:r>
              <a:rPr lang="en-US" dirty="0"/>
              <a:t> Data PDDIKTI </a:t>
            </a:r>
            <a:r>
              <a:rPr lang="en-US" dirty="0" err="1"/>
              <a:t>Universitas</a:t>
            </a:r>
            <a:r>
              <a:rPr lang="en-US" dirty="0"/>
              <a:t> YARSI</a:t>
            </a:r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F2105-C6A0-4F6B-AF5A-DDBC9F8480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2115671" y="2062047"/>
            <a:ext cx="7180728" cy="3433317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2118556" y="3092042"/>
            <a:ext cx="1261781" cy="1373326"/>
          </a:xfrm>
          <a:custGeom>
            <a:avLst/>
            <a:gdLst>
              <a:gd name="connsiteX0" fmla="*/ 0 w 1261781"/>
              <a:gd name="connsiteY0" fmla="*/ 210301 h 1373326"/>
              <a:gd name="connsiteX1" fmla="*/ 210301 w 1261781"/>
              <a:gd name="connsiteY1" fmla="*/ 0 h 1373326"/>
              <a:gd name="connsiteX2" fmla="*/ 1051480 w 1261781"/>
              <a:gd name="connsiteY2" fmla="*/ 0 h 1373326"/>
              <a:gd name="connsiteX3" fmla="*/ 1261781 w 1261781"/>
              <a:gd name="connsiteY3" fmla="*/ 210301 h 1373326"/>
              <a:gd name="connsiteX4" fmla="*/ 1261781 w 1261781"/>
              <a:gd name="connsiteY4" fmla="*/ 1163025 h 1373326"/>
              <a:gd name="connsiteX5" fmla="*/ 1051480 w 1261781"/>
              <a:gd name="connsiteY5" fmla="*/ 1373326 h 1373326"/>
              <a:gd name="connsiteX6" fmla="*/ 210301 w 1261781"/>
              <a:gd name="connsiteY6" fmla="*/ 1373326 h 1373326"/>
              <a:gd name="connsiteX7" fmla="*/ 0 w 1261781"/>
              <a:gd name="connsiteY7" fmla="*/ 1163025 h 1373326"/>
              <a:gd name="connsiteX8" fmla="*/ 0 w 1261781"/>
              <a:gd name="connsiteY8" fmla="*/ 210301 h 137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1781" h="1373326">
                <a:moveTo>
                  <a:pt x="0" y="210301"/>
                </a:moveTo>
                <a:cubicBezTo>
                  <a:pt x="0" y="94155"/>
                  <a:pt x="94155" y="0"/>
                  <a:pt x="210301" y="0"/>
                </a:cubicBezTo>
                <a:lnTo>
                  <a:pt x="1051480" y="0"/>
                </a:lnTo>
                <a:cubicBezTo>
                  <a:pt x="1167626" y="0"/>
                  <a:pt x="1261781" y="94155"/>
                  <a:pt x="1261781" y="210301"/>
                </a:cubicBezTo>
                <a:lnTo>
                  <a:pt x="1261781" y="1163025"/>
                </a:lnTo>
                <a:cubicBezTo>
                  <a:pt x="1261781" y="1279171"/>
                  <a:pt x="1167626" y="1373326"/>
                  <a:pt x="1051480" y="1373326"/>
                </a:cubicBezTo>
                <a:lnTo>
                  <a:pt x="210301" y="1373326"/>
                </a:lnTo>
                <a:cubicBezTo>
                  <a:pt x="94155" y="1373326"/>
                  <a:pt x="0" y="1279171"/>
                  <a:pt x="0" y="1163025"/>
                </a:cubicBezTo>
                <a:lnTo>
                  <a:pt x="0" y="2103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35" tIns="114935" rIns="114935" bIns="11493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Program </a:t>
            </a:r>
            <a:r>
              <a:rPr lang="en-US" sz="1400" kern="1200" dirty="0" err="1"/>
              <a:t>Studi</a:t>
            </a:r>
            <a:endParaRPr lang="en-US" sz="1400" kern="1200" dirty="0"/>
          </a:p>
        </p:txBody>
      </p:sp>
      <p:sp>
        <p:nvSpPr>
          <p:cNvPr id="10" name="Freeform 9"/>
          <p:cNvSpPr/>
          <p:nvPr/>
        </p:nvSpPr>
        <p:spPr>
          <a:xfrm>
            <a:off x="3443427" y="3092042"/>
            <a:ext cx="1261781" cy="1373326"/>
          </a:xfrm>
          <a:custGeom>
            <a:avLst/>
            <a:gdLst>
              <a:gd name="connsiteX0" fmla="*/ 0 w 1261781"/>
              <a:gd name="connsiteY0" fmla="*/ 210301 h 1373326"/>
              <a:gd name="connsiteX1" fmla="*/ 210301 w 1261781"/>
              <a:gd name="connsiteY1" fmla="*/ 0 h 1373326"/>
              <a:gd name="connsiteX2" fmla="*/ 1051480 w 1261781"/>
              <a:gd name="connsiteY2" fmla="*/ 0 h 1373326"/>
              <a:gd name="connsiteX3" fmla="*/ 1261781 w 1261781"/>
              <a:gd name="connsiteY3" fmla="*/ 210301 h 1373326"/>
              <a:gd name="connsiteX4" fmla="*/ 1261781 w 1261781"/>
              <a:gd name="connsiteY4" fmla="*/ 1163025 h 1373326"/>
              <a:gd name="connsiteX5" fmla="*/ 1051480 w 1261781"/>
              <a:gd name="connsiteY5" fmla="*/ 1373326 h 1373326"/>
              <a:gd name="connsiteX6" fmla="*/ 210301 w 1261781"/>
              <a:gd name="connsiteY6" fmla="*/ 1373326 h 1373326"/>
              <a:gd name="connsiteX7" fmla="*/ 0 w 1261781"/>
              <a:gd name="connsiteY7" fmla="*/ 1163025 h 1373326"/>
              <a:gd name="connsiteX8" fmla="*/ 0 w 1261781"/>
              <a:gd name="connsiteY8" fmla="*/ 210301 h 137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1781" h="1373326">
                <a:moveTo>
                  <a:pt x="0" y="210301"/>
                </a:moveTo>
                <a:cubicBezTo>
                  <a:pt x="0" y="94155"/>
                  <a:pt x="94155" y="0"/>
                  <a:pt x="210301" y="0"/>
                </a:cubicBezTo>
                <a:lnTo>
                  <a:pt x="1051480" y="0"/>
                </a:lnTo>
                <a:cubicBezTo>
                  <a:pt x="1167626" y="0"/>
                  <a:pt x="1261781" y="94155"/>
                  <a:pt x="1261781" y="210301"/>
                </a:cubicBezTo>
                <a:lnTo>
                  <a:pt x="1261781" y="1163025"/>
                </a:lnTo>
                <a:cubicBezTo>
                  <a:pt x="1261781" y="1279171"/>
                  <a:pt x="1167626" y="1373326"/>
                  <a:pt x="1051480" y="1373326"/>
                </a:cubicBezTo>
                <a:lnTo>
                  <a:pt x="210301" y="1373326"/>
                </a:lnTo>
                <a:cubicBezTo>
                  <a:pt x="94155" y="1373326"/>
                  <a:pt x="0" y="1279171"/>
                  <a:pt x="0" y="1163025"/>
                </a:cubicBezTo>
                <a:lnTo>
                  <a:pt x="0" y="2103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35" tIns="114935" rIns="114935" bIns="11493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/>
              <a:t>Mahasiswa</a:t>
            </a:r>
            <a:endParaRPr lang="en-US" sz="1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768297" y="3092042"/>
            <a:ext cx="1261781" cy="1373326"/>
          </a:xfrm>
          <a:custGeom>
            <a:avLst/>
            <a:gdLst>
              <a:gd name="connsiteX0" fmla="*/ 0 w 1261781"/>
              <a:gd name="connsiteY0" fmla="*/ 210301 h 1373326"/>
              <a:gd name="connsiteX1" fmla="*/ 210301 w 1261781"/>
              <a:gd name="connsiteY1" fmla="*/ 0 h 1373326"/>
              <a:gd name="connsiteX2" fmla="*/ 1051480 w 1261781"/>
              <a:gd name="connsiteY2" fmla="*/ 0 h 1373326"/>
              <a:gd name="connsiteX3" fmla="*/ 1261781 w 1261781"/>
              <a:gd name="connsiteY3" fmla="*/ 210301 h 1373326"/>
              <a:gd name="connsiteX4" fmla="*/ 1261781 w 1261781"/>
              <a:gd name="connsiteY4" fmla="*/ 1163025 h 1373326"/>
              <a:gd name="connsiteX5" fmla="*/ 1051480 w 1261781"/>
              <a:gd name="connsiteY5" fmla="*/ 1373326 h 1373326"/>
              <a:gd name="connsiteX6" fmla="*/ 210301 w 1261781"/>
              <a:gd name="connsiteY6" fmla="*/ 1373326 h 1373326"/>
              <a:gd name="connsiteX7" fmla="*/ 0 w 1261781"/>
              <a:gd name="connsiteY7" fmla="*/ 1163025 h 1373326"/>
              <a:gd name="connsiteX8" fmla="*/ 0 w 1261781"/>
              <a:gd name="connsiteY8" fmla="*/ 210301 h 137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1781" h="1373326">
                <a:moveTo>
                  <a:pt x="0" y="210301"/>
                </a:moveTo>
                <a:cubicBezTo>
                  <a:pt x="0" y="94155"/>
                  <a:pt x="94155" y="0"/>
                  <a:pt x="210301" y="0"/>
                </a:cubicBezTo>
                <a:lnTo>
                  <a:pt x="1051480" y="0"/>
                </a:lnTo>
                <a:cubicBezTo>
                  <a:pt x="1167626" y="0"/>
                  <a:pt x="1261781" y="94155"/>
                  <a:pt x="1261781" y="210301"/>
                </a:cubicBezTo>
                <a:lnTo>
                  <a:pt x="1261781" y="1163025"/>
                </a:lnTo>
                <a:cubicBezTo>
                  <a:pt x="1261781" y="1279171"/>
                  <a:pt x="1167626" y="1373326"/>
                  <a:pt x="1051480" y="1373326"/>
                </a:cubicBezTo>
                <a:lnTo>
                  <a:pt x="210301" y="1373326"/>
                </a:lnTo>
                <a:cubicBezTo>
                  <a:pt x="94155" y="1373326"/>
                  <a:pt x="0" y="1279171"/>
                  <a:pt x="0" y="1163025"/>
                </a:cubicBezTo>
                <a:lnTo>
                  <a:pt x="0" y="2103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35" tIns="114935" rIns="114935" bIns="11493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/>
              <a:t>Dosen</a:t>
            </a:r>
            <a:endParaRPr lang="en-US" sz="14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6093167" y="3092042"/>
            <a:ext cx="1261781" cy="1373326"/>
          </a:xfrm>
          <a:custGeom>
            <a:avLst/>
            <a:gdLst>
              <a:gd name="connsiteX0" fmla="*/ 0 w 1261781"/>
              <a:gd name="connsiteY0" fmla="*/ 210301 h 1373326"/>
              <a:gd name="connsiteX1" fmla="*/ 210301 w 1261781"/>
              <a:gd name="connsiteY1" fmla="*/ 0 h 1373326"/>
              <a:gd name="connsiteX2" fmla="*/ 1051480 w 1261781"/>
              <a:gd name="connsiteY2" fmla="*/ 0 h 1373326"/>
              <a:gd name="connsiteX3" fmla="*/ 1261781 w 1261781"/>
              <a:gd name="connsiteY3" fmla="*/ 210301 h 1373326"/>
              <a:gd name="connsiteX4" fmla="*/ 1261781 w 1261781"/>
              <a:gd name="connsiteY4" fmla="*/ 1163025 h 1373326"/>
              <a:gd name="connsiteX5" fmla="*/ 1051480 w 1261781"/>
              <a:gd name="connsiteY5" fmla="*/ 1373326 h 1373326"/>
              <a:gd name="connsiteX6" fmla="*/ 210301 w 1261781"/>
              <a:gd name="connsiteY6" fmla="*/ 1373326 h 1373326"/>
              <a:gd name="connsiteX7" fmla="*/ 0 w 1261781"/>
              <a:gd name="connsiteY7" fmla="*/ 1163025 h 1373326"/>
              <a:gd name="connsiteX8" fmla="*/ 0 w 1261781"/>
              <a:gd name="connsiteY8" fmla="*/ 210301 h 137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1781" h="1373326">
                <a:moveTo>
                  <a:pt x="0" y="210301"/>
                </a:moveTo>
                <a:cubicBezTo>
                  <a:pt x="0" y="94155"/>
                  <a:pt x="94155" y="0"/>
                  <a:pt x="210301" y="0"/>
                </a:cubicBezTo>
                <a:lnTo>
                  <a:pt x="1051480" y="0"/>
                </a:lnTo>
                <a:cubicBezTo>
                  <a:pt x="1167626" y="0"/>
                  <a:pt x="1261781" y="94155"/>
                  <a:pt x="1261781" y="210301"/>
                </a:cubicBezTo>
                <a:lnTo>
                  <a:pt x="1261781" y="1163025"/>
                </a:lnTo>
                <a:cubicBezTo>
                  <a:pt x="1261781" y="1279171"/>
                  <a:pt x="1167626" y="1373326"/>
                  <a:pt x="1051480" y="1373326"/>
                </a:cubicBezTo>
                <a:lnTo>
                  <a:pt x="210301" y="1373326"/>
                </a:lnTo>
                <a:cubicBezTo>
                  <a:pt x="94155" y="1373326"/>
                  <a:pt x="0" y="1279171"/>
                  <a:pt x="0" y="1163025"/>
                </a:cubicBezTo>
                <a:lnTo>
                  <a:pt x="0" y="2103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35" tIns="114935" rIns="114935" bIns="11493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/>
              <a:t>Capaian</a:t>
            </a:r>
            <a:r>
              <a:rPr lang="en-US" sz="1400" kern="1200" dirty="0"/>
              <a:t> </a:t>
            </a:r>
            <a:r>
              <a:rPr lang="en-US" sz="1400" kern="1200" dirty="0" err="1"/>
              <a:t>Pembelajaran</a:t>
            </a:r>
            <a:endParaRPr lang="en-US" sz="14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7418037" y="3092042"/>
            <a:ext cx="1261781" cy="1373326"/>
          </a:xfrm>
          <a:custGeom>
            <a:avLst/>
            <a:gdLst>
              <a:gd name="connsiteX0" fmla="*/ 0 w 1261781"/>
              <a:gd name="connsiteY0" fmla="*/ 210301 h 1373326"/>
              <a:gd name="connsiteX1" fmla="*/ 210301 w 1261781"/>
              <a:gd name="connsiteY1" fmla="*/ 0 h 1373326"/>
              <a:gd name="connsiteX2" fmla="*/ 1051480 w 1261781"/>
              <a:gd name="connsiteY2" fmla="*/ 0 h 1373326"/>
              <a:gd name="connsiteX3" fmla="*/ 1261781 w 1261781"/>
              <a:gd name="connsiteY3" fmla="*/ 210301 h 1373326"/>
              <a:gd name="connsiteX4" fmla="*/ 1261781 w 1261781"/>
              <a:gd name="connsiteY4" fmla="*/ 1163025 h 1373326"/>
              <a:gd name="connsiteX5" fmla="*/ 1051480 w 1261781"/>
              <a:gd name="connsiteY5" fmla="*/ 1373326 h 1373326"/>
              <a:gd name="connsiteX6" fmla="*/ 210301 w 1261781"/>
              <a:gd name="connsiteY6" fmla="*/ 1373326 h 1373326"/>
              <a:gd name="connsiteX7" fmla="*/ 0 w 1261781"/>
              <a:gd name="connsiteY7" fmla="*/ 1163025 h 1373326"/>
              <a:gd name="connsiteX8" fmla="*/ 0 w 1261781"/>
              <a:gd name="connsiteY8" fmla="*/ 210301 h 137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1781" h="1373326">
                <a:moveTo>
                  <a:pt x="0" y="210301"/>
                </a:moveTo>
                <a:cubicBezTo>
                  <a:pt x="0" y="94155"/>
                  <a:pt x="94155" y="0"/>
                  <a:pt x="210301" y="0"/>
                </a:cubicBezTo>
                <a:lnTo>
                  <a:pt x="1051480" y="0"/>
                </a:lnTo>
                <a:cubicBezTo>
                  <a:pt x="1167626" y="0"/>
                  <a:pt x="1261781" y="94155"/>
                  <a:pt x="1261781" y="210301"/>
                </a:cubicBezTo>
                <a:lnTo>
                  <a:pt x="1261781" y="1163025"/>
                </a:lnTo>
                <a:cubicBezTo>
                  <a:pt x="1261781" y="1279171"/>
                  <a:pt x="1167626" y="1373326"/>
                  <a:pt x="1051480" y="1373326"/>
                </a:cubicBezTo>
                <a:lnTo>
                  <a:pt x="210301" y="1373326"/>
                </a:lnTo>
                <a:cubicBezTo>
                  <a:pt x="94155" y="1373326"/>
                  <a:pt x="0" y="1279171"/>
                  <a:pt x="0" y="1163025"/>
                </a:cubicBezTo>
                <a:lnTo>
                  <a:pt x="0" y="2103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935" tIns="114935" rIns="114935" bIns="11493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/>
              <a:t>Efektivitas</a:t>
            </a:r>
            <a:r>
              <a:rPr lang="en-US" sz="1400" kern="1200" dirty="0"/>
              <a:t> dan </a:t>
            </a:r>
            <a:r>
              <a:rPr lang="en-US" sz="1400" kern="1200" dirty="0" err="1"/>
              <a:t>Produktivitas</a:t>
            </a:r>
            <a:r>
              <a:rPr lang="en-US" sz="1400" kern="1200" dirty="0"/>
              <a:t> </a:t>
            </a:r>
            <a:r>
              <a:rPr lang="en-US" sz="1400" kern="1200" dirty="0" err="1"/>
              <a:t>Pembelajaran</a:t>
            </a:r>
            <a:endParaRPr lang="en-US" sz="1400" kern="1200" dirty="0"/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182880" y="1097280"/>
            <a:ext cx="11612880" cy="54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Mekanisme</a:t>
            </a:r>
            <a:r>
              <a:rPr lang="en-US" dirty="0"/>
              <a:t> IPEPA BAN PT </a:t>
            </a:r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54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12</a:t>
            </a:fld>
            <a:endParaRPr lang="id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1EF59F-FA64-4BF5-AAE3-E50F7B0C5E08}"/>
              </a:ext>
            </a:extLst>
          </p:cNvPr>
          <p:cNvGrpSpPr/>
          <p:nvPr/>
        </p:nvGrpSpPr>
        <p:grpSpPr>
          <a:xfrm>
            <a:off x="5643763" y="1671240"/>
            <a:ext cx="4511620" cy="1004321"/>
            <a:chOff x="6913214" y="1473698"/>
            <a:chExt cx="4851400" cy="1086722"/>
          </a:xfrm>
        </p:grpSpPr>
        <p:sp>
          <p:nvSpPr>
            <p:cNvPr id="37" name="Rectangle: Rounded Corners 7">
              <a:extLst>
                <a:ext uri="{FF2B5EF4-FFF2-40B4-BE49-F238E27FC236}">
                  <a16:creationId xmlns:a16="http://schemas.microsoft.com/office/drawing/2014/main" id="{E2732143-DDBF-424A-AF97-D11D62931376}"/>
                </a:ext>
              </a:extLst>
            </p:cNvPr>
            <p:cNvSpPr/>
            <p:nvPr/>
          </p:nvSpPr>
          <p:spPr>
            <a:xfrm>
              <a:off x="6913214" y="1473698"/>
              <a:ext cx="4851400" cy="10867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6EDE27-7646-4A0C-B10D-465D1F0F58CA}"/>
                </a:ext>
              </a:extLst>
            </p:cNvPr>
            <p:cNvSpPr txBox="1"/>
            <p:nvPr/>
          </p:nvSpPr>
          <p:spPr>
            <a:xfrm>
              <a:off x="7083412" y="1555825"/>
              <a:ext cx="4511005" cy="8658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spcBef>
                  <a:spcPts val="600"/>
                </a:spcBef>
              </a:pPr>
              <a:r>
                <a:rPr lang="en-US" sz="1400" dirty="0">
                  <a:solidFill>
                    <a:schemeClr val="bg1"/>
                  </a:solidFill>
                  <a:latin typeface="Georgia Pro Light" panose="02040302050405020303" pitchFamily="18" charset="0"/>
                </a:rPr>
                <a:t>Di </a:t>
              </a:r>
              <a:r>
                <a:rPr lang="en-US" sz="1400" dirty="0" err="1">
                  <a:solidFill>
                    <a:schemeClr val="bg1"/>
                  </a:solidFill>
                  <a:latin typeface="Georgia Pro Light" panose="02040302050405020303" pitchFamily="18" charset="0"/>
                </a:rPr>
                <a:t>laman</a:t>
              </a:r>
              <a:r>
                <a:rPr lang="en-US" sz="1400" dirty="0">
                  <a:solidFill>
                    <a:schemeClr val="bg1"/>
                  </a:solidFill>
                  <a:latin typeface="Georgia Pro Light" panose="02040302050405020303" pitchFamily="18" charset="0"/>
                </a:rPr>
                <a:t> admin PDDIKTI </a:t>
              </a:r>
              <a:r>
                <a:rPr lang="en-US" sz="1400" dirty="0" err="1">
                  <a:solidFill>
                    <a:schemeClr val="bg1"/>
                  </a:solidFill>
                  <a:latin typeface="Georgia Pro Light" panose="02040302050405020303" pitchFamily="18" charset="0"/>
                </a:rPr>
                <a:t>untuk</a:t>
              </a:r>
              <a:endParaRPr lang="en-US" sz="1400" dirty="0">
                <a:solidFill>
                  <a:schemeClr val="bg1"/>
                </a:solidFill>
                <a:latin typeface="Georgia Pro Light" panose="02040302050405020303" pitchFamily="18" charset="0"/>
              </a:endParaRPr>
            </a:p>
            <a:p>
              <a:pPr marL="285750" lvl="0" indent="-285750" algn="ctr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Georgia Pro Light" panose="02040302050405020303" pitchFamily="18" charset="0"/>
                </a:rPr>
                <a:t>Profile </a:t>
              </a:r>
              <a:r>
                <a:rPr lang="en-US" sz="1400" dirty="0" err="1">
                  <a:solidFill>
                    <a:schemeClr val="bg1"/>
                  </a:solidFill>
                  <a:latin typeface="Georgia Pro Light" panose="02040302050405020303" pitchFamily="18" charset="0"/>
                </a:rPr>
                <a:t>Kelembagaan</a:t>
              </a:r>
              <a:endParaRPr lang="en-US" sz="1400" dirty="0">
                <a:solidFill>
                  <a:schemeClr val="bg1"/>
                </a:solidFill>
                <a:latin typeface="Georgia Pro Light" panose="02040302050405020303" pitchFamily="18" charset="0"/>
              </a:endParaRPr>
            </a:p>
            <a:p>
              <a:pPr marL="285750" lvl="0" indent="-285750" algn="ctr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bg1"/>
                  </a:solidFill>
                  <a:latin typeface="Georgia Pro Light" panose="02040302050405020303" pitchFamily="18" charset="0"/>
                </a:rPr>
                <a:t>Statuta</a:t>
              </a:r>
              <a:r>
                <a:rPr lang="en-US" sz="1400" dirty="0">
                  <a:solidFill>
                    <a:schemeClr val="bg1"/>
                  </a:solidFill>
                  <a:latin typeface="Georgia Pro Light" panose="02040302050405020303" pitchFamily="18" charset="0"/>
                </a:rPr>
                <a:t> PT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8E2A55-E24C-4A72-ACB8-5ACA3CC78D79}"/>
              </a:ext>
            </a:extLst>
          </p:cNvPr>
          <p:cNvGrpSpPr/>
          <p:nvPr/>
        </p:nvGrpSpPr>
        <p:grpSpPr>
          <a:xfrm>
            <a:off x="5643763" y="3408319"/>
            <a:ext cx="4511620" cy="1004321"/>
            <a:chOff x="6913214" y="3353298"/>
            <a:chExt cx="4851400" cy="1086722"/>
          </a:xfrm>
        </p:grpSpPr>
        <p:sp>
          <p:nvSpPr>
            <p:cNvPr id="35" name="Rectangle: Rounded Corners 23">
              <a:extLst>
                <a:ext uri="{FF2B5EF4-FFF2-40B4-BE49-F238E27FC236}">
                  <a16:creationId xmlns:a16="http://schemas.microsoft.com/office/drawing/2014/main" id="{721AA0E0-D987-43B9-AD2B-772E7F185B8C}"/>
                </a:ext>
              </a:extLst>
            </p:cNvPr>
            <p:cNvSpPr/>
            <p:nvPr/>
          </p:nvSpPr>
          <p:spPr>
            <a:xfrm>
              <a:off x="6913214" y="3353298"/>
              <a:ext cx="4851400" cy="10867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E437BD-1173-450A-95BC-04A266FAF10C}"/>
                </a:ext>
              </a:extLst>
            </p:cNvPr>
            <p:cNvSpPr txBox="1"/>
            <p:nvPr/>
          </p:nvSpPr>
          <p:spPr>
            <a:xfrm>
              <a:off x="7083412" y="3774503"/>
              <a:ext cx="4511005" cy="2564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spcBef>
                  <a:spcPts val="600"/>
                </a:spcBef>
              </a:pPr>
              <a:r>
                <a:rPr lang="en-US" sz="1400" dirty="0" err="1">
                  <a:solidFill>
                    <a:schemeClr val="bg1"/>
                  </a:solidFill>
                  <a:latin typeface="Georgia Pro Light" panose="02040302050405020303" pitchFamily="18" charset="0"/>
                </a:rPr>
                <a:t>Dilaman</a:t>
              </a:r>
              <a:r>
                <a:rPr lang="en-US" sz="1400" dirty="0">
                  <a:solidFill>
                    <a:schemeClr val="bg1"/>
                  </a:solidFill>
                  <a:latin typeface="Georgia Pro Light" panose="02040302050405020303" pitchFamily="18" charset="0"/>
                </a:rPr>
                <a:t> EWS dan SIDIK LLDIKTI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86696-AFEF-4581-9D70-448FE79C6FAC}"/>
              </a:ext>
            </a:extLst>
          </p:cNvPr>
          <p:cNvGrpSpPr/>
          <p:nvPr/>
        </p:nvGrpSpPr>
        <p:grpSpPr>
          <a:xfrm>
            <a:off x="5643763" y="5145398"/>
            <a:ext cx="4511620" cy="1004321"/>
            <a:chOff x="6913214" y="5232897"/>
            <a:chExt cx="4851400" cy="1086722"/>
          </a:xfrm>
        </p:grpSpPr>
        <p:sp>
          <p:nvSpPr>
            <p:cNvPr id="33" name="Rectangle: Rounded Corners 24">
              <a:extLst>
                <a:ext uri="{FF2B5EF4-FFF2-40B4-BE49-F238E27FC236}">
                  <a16:creationId xmlns:a16="http://schemas.microsoft.com/office/drawing/2014/main" id="{843F4659-0E88-474A-A11D-A4D3779A65FC}"/>
                </a:ext>
              </a:extLst>
            </p:cNvPr>
            <p:cNvSpPr/>
            <p:nvPr/>
          </p:nvSpPr>
          <p:spPr>
            <a:xfrm>
              <a:off x="6913214" y="5232897"/>
              <a:ext cx="4851400" cy="108672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616000-7916-4818-AAA4-D50085F86E3C}"/>
                </a:ext>
              </a:extLst>
            </p:cNvPr>
            <p:cNvSpPr txBox="1"/>
            <p:nvPr/>
          </p:nvSpPr>
          <p:spPr>
            <a:xfrm>
              <a:off x="7083412" y="5560816"/>
              <a:ext cx="4511005" cy="549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lvl="0" indent="-285750" algn="ctr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Georgia Pro Light" panose="02040302050405020303" pitchFamily="18" charset="0"/>
                </a:rPr>
                <a:t>BAN PT</a:t>
              </a:r>
            </a:p>
            <a:p>
              <a:pPr marL="285750" lvl="0" indent="-285750" algn="ctr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Georgia Pro Light" panose="02040302050405020303" pitchFamily="18" charset="0"/>
                </a:rPr>
                <a:t>LAM PTKES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9160A4-7D50-41D9-AB2E-0858691DFA6C}"/>
              </a:ext>
            </a:extLst>
          </p:cNvPr>
          <p:cNvGrpSpPr/>
          <p:nvPr/>
        </p:nvGrpSpPr>
        <p:grpSpPr>
          <a:xfrm>
            <a:off x="1794901" y="1420159"/>
            <a:ext cx="3785705" cy="1506482"/>
            <a:chOff x="2774485" y="1202017"/>
            <a:chExt cx="4070815" cy="1630083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B9D740A1-D878-408E-BC09-3681FE865A89}"/>
                </a:ext>
              </a:extLst>
            </p:cNvPr>
            <p:cNvSpPr/>
            <p:nvPr/>
          </p:nvSpPr>
          <p:spPr>
            <a:xfrm flipV="1">
              <a:off x="3347480" y="2480676"/>
              <a:ext cx="663219" cy="34442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A6CE3FA-A581-42D9-AB62-C8FE82D660A8}"/>
                </a:ext>
              </a:extLst>
            </p:cNvPr>
            <p:cNvSpPr/>
            <p:nvPr/>
          </p:nvSpPr>
          <p:spPr>
            <a:xfrm>
              <a:off x="3347643" y="1209092"/>
              <a:ext cx="663219" cy="344423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">
              <a:extLst>
                <a:ext uri="{FF2B5EF4-FFF2-40B4-BE49-F238E27FC236}">
                  <a16:creationId xmlns:a16="http://schemas.microsoft.com/office/drawing/2014/main" id="{995A0ED0-6216-4101-A4C3-66365D28E36B}"/>
                </a:ext>
              </a:extLst>
            </p:cNvPr>
            <p:cNvSpPr/>
            <p:nvPr/>
          </p:nvSpPr>
          <p:spPr>
            <a:xfrm>
              <a:off x="2774485" y="1202017"/>
              <a:ext cx="1006816" cy="1630083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49297FC-9919-43FF-911E-CB506BB38216}"/>
                </a:ext>
              </a:extLst>
            </p:cNvPr>
            <p:cNvGrpSpPr/>
            <p:nvPr/>
          </p:nvGrpSpPr>
          <p:grpSpPr>
            <a:xfrm>
              <a:off x="3333828" y="1488690"/>
              <a:ext cx="3511472" cy="1086722"/>
              <a:chOff x="3333828" y="1488690"/>
              <a:chExt cx="3511472" cy="1086722"/>
            </a:xfrm>
          </p:grpSpPr>
          <p:sp>
            <p:nvSpPr>
              <p:cNvPr id="31" name="Rectangle: Rounded Corners 1">
                <a:extLst>
                  <a:ext uri="{FF2B5EF4-FFF2-40B4-BE49-F238E27FC236}">
                    <a16:creationId xmlns:a16="http://schemas.microsoft.com/office/drawing/2014/main" id="{2B61A63D-BE74-4942-B9C4-88B9CFFF9C6D}"/>
                  </a:ext>
                </a:extLst>
              </p:cNvPr>
              <p:cNvSpPr/>
              <p:nvPr/>
            </p:nvSpPr>
            <p:spPr>
              <a:xfrm>
                <a:off x="3333828" y="1488690"/>
                <a:ext cx="3511472" cy="1086722"/>
              </a:xfrm>
              <a:prstGeom prst="roundRect">
                <a:avLst>
                  <a:gd name="adj" fmla="val 1372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53BB6BE-8880-44D6-9BEB-FACAD3F43084}"/>
                  </a:ext>
                </a:extLst>
              </p:cNvPr>
              <p:cNvSpPr txBox="1"/>
              <p:nvPr/>
            </p:nvSpPr>
            <p:spPr>
              <a:xfrm>
                <a:off x="3967896" y="1848971"/>
                <a:ext cx="2450303" cy="532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Nama PT dan Nama Prodi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D57227-C6F8-4919-BDE2-A916D3CEA0E6}"/>
                </a:ext>
              </a:extLst>
            </p:cNvPr>
            <p:cNvSpPr txBox="1"/>
            <p:nvPr/>
          </p:nvSpPr>
          <p:spPr>
            <a:xfrm>
              <a:off x="2934059" y="1725464"/>
              <a:ext cx="687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eorgia Pro cond" panose="02040506050405020303" pitchFamily="18" charset="0"/>
                </a:rPr>
                <a:t>01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D8FBF-47F1-4F39-9678-8E50C2AB1186}"/>
              </a:ext>
            </a:extLst>
          </p:cNvPr>
          <p:cNvGrpSpPr/>
          <p:nvPr/>
        </p:nvGrpSpPr>
        <p:grpSpPr>
          <a:xfrm>
            <a:off x="1794901" y="3157238"/>
            <a:ext cx="3785705" cy="1506482"/>
            <a:chOff x="2774485" y="3081617"/>
            <a:chExt cx="4070815" cy="1630083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425C3B6-06DE-4D4B-AFAB-9495A26A6ABB}"/>
                </a:ext>
              </a:extLst>
            </p:cNvPr>
            <p:cNvSpPr/>
            <p:nvPr/>
          </p:nvSpPr>
          <p:spPr>
            <a:xfrm flipV="1">
              <a:off x="3347480" y="4360276"/>
              <a:ext cx="663219" cy="34442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252929B-C395-4BEC-82B4-54605C126061}"/>
                </a:ext>
              </a:extLst>
            </p:cNvPr>
            <p:cNvSpPr/>
            <p:nvPr/>
          </p:nvSpPr>
          <p:spPr>
            <a:xfrm>
              <a:off x="3347643" y="3088692"/>
              <a:ext cx="663219" cy="344423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11">
              <a:extLst>
                <a:ext uri="{FF2B5EF4-FFF2-40B4-BE49-F238E27FC236}">
                  <a16:creationId xmlns:a16="http://schemas.microsoft.com/office/drawing/2014/main" id="{B86C5820-294D-40D4-9CCA-9DB04EAB1B63}"/>
                </a:ext>
              </a:extLst>
            </p:cNvPr>
            <p:cNvSpPr/>
            <p:nvPr/>
          </p:nvSpPr>
          <p:spPr>
            <a:xfrm>
              <a:off x="3333828" y="3353298"/>
              <a:ext cx="3511472" cy="1086722"/>
            </a:xfrm>
            <a:prstGeom prst="roundRect">
              <a:avLst>
                <a:gd name="adj" fmla="val 1372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12">
              <a:extLst>
                <a:ext uri="{FF2B5EF4-FFF2-40B4-BE49-F238E27FC236}">
                  <a16:creationId xmlns:a16="http://schemas.microsoft.com/office/drawing/2014/main" id="{CBD0F65F-DEF2-463D-81AF-F9664C1DDE71}"/>
                </a:ext>
              </a:extLst>
            </p:cNvPr>
            <p:cNvSpPr/>
            <p:nvPr/>
          </p:nvSpPr>
          <p:spPr>
            <a:xfrm>
              <a:off x="2774485" y="3081617"/>
              <a:ext cx="1006816" cy="1630083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731D16-EB3D-417C-9B89-ADCDBCD93D33}"/>
                </a:ext>
              </a:extLst>
            </p:cNvPr>
            <p:cNvSpPr txBox="1"/>
            <p:nvPr/>
          </p:nvSpPr>
          <p:spPr>
            <a:xfrm>
              <a:off x="3967896" y="3653372"/>
              <a:ext cx="2450303" cy="5328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SK Prodi dan </a:t>
              </a:r>
              <a:r>
                <a:rPr lang="en-US" sz="1600" b="1" dirty="0" err="1">
                  <a:solidFill>
                    <a:schemeClr val="bg1"/>
                  </a:solidFill>
                  <a:latin typeface="Georgia" panose="02040502050405020303" pitchFamily="18" charset="0"/>
                </a:rPr>
                <a:t>Operasional</a:t>
              </a:r>
              <a:r>
                <a:rPr lang="en-US" sz="16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30F1D8-4201-482A-9106-DB9B00B0B8D0}"/>
                </a:ext>
              </a:extLst>
            </p:cNvPr>
            <p:cNvSpPr txBox="1"/>
            <p:nvPr/>
          </p:nvSpPr>
          <p:spPr>
            <a:xfrm>
              <a:off x="2934059" y="3635048"/>
              <a:ext cx="687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eorgia Pro cond" panose="02040506050405020303" pitchFamily="18" charset="0"/>
                </a:rPr>
                <a:t>02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79C307-23ED-4322-B304-67363C5360F1}"/>
              </a:ext>
            </a:extLst>
          </p:cNvPr>
          <p:cNvGrpSpPr/>
          <p:nvPr/>
        </p:nvGrpSpPr>
        <p:grpSpPr>
          <a:xfrm>
            <a:off x="1794901" y="4894318"/>
            <a:ext cx="3785705" cy="1506482"/>
            <a:chOff x="2774485" y="4961217"/>
            <a:chExt cx="4070815" cy="1630083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48EDE3A5-06B7-4FC2-91BC-005500CD9E0C}"/>
                </a:ext>
              </a:extLst>
            </p:cNvPr>
            <p:cNvSpPr/>
            <p:nvPr/>
          </p:nvSpPr>
          <p:spPr>
            <a:xfrm flipV="1">
              <a:off x="3347480" y="6239876"/>
              <a:ext cx="663219" cy="344423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BE2A6A4-61F2-4BD1-B968-2A7DF7DA0A8B}"/>
                </a:ext>
              </a:extLst>
            </p:cNvPr>
            <p:cNvSpPr/>
            <p:nvPr/>
          </p:nvSpPr>
          <p:spPr>
            <a:xfrm>
              <a:off x="3347643" y="4968292"/>
              <a:ext cx="663219" cy="344423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6">
              <a:extLst>
                <a:ext uri="{FF2B5EF4-FFF2-40B4-BE49-F238E27FC236}">
                  <a16:creationId xmlns:a16="http://schemas.microsoft.com/office/drawing/2014/main" id="{EE237E62-49BB-48F5-81AF-58618299A331}"/>
                </a:ext>
              </a:extLst>
            </p:cNvPr>
            <p:cNvSpPr/>
            <p:nvPr/>
          </p:nvSpPr>
          <p:spPr>
            <a:xfrm>
              <a:off x="3333828" y="5232898"/>
              <a:ext cx="3511472" cy="1086722"/>
            </a:xfrm>
            <a:prstGeom prst="roundRect">
              <a:avLst>
                <a:gd name="adj" fmla="val 1372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9CD1E469-9EE4-4459-9354-B41BCB96F465}"/>
                </a:ext>
              </a:extLst>
            </p:cNvPr>
            <p:cNvSpPr/>
            <p:nvPr/>
          </p:nvSpPr>
          <p:spPr>
            <a:xfrm>
              <a:off x="2774485" y="4961217"/>
              <a:ext cx="1006816" cy="1630083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9D7C13-9A84-486E-954D-C35BB4CA8D59}"/>
                </a:ext>
              </a:extLst>
            </p:cNvPr>
            <p:cNvSpPr txBox="1"/>
            <p:nvPr/>
          </p:nvSpPr>
          <p:spPr>
            <a:xfrm>
              <a:off x="3967896" y="5643085"/>
              <a:ext cx="2450303" cy="2664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  <a:latin typeface="Georgia" panose="02040502050405020303" pitchFamily="18" charset="0"/>
                </a:rPr>
                <a:t>Akreditasi</a:t>
              </a:r>
              <a:r>
                <a:rPr lang="en-US" sz="1600" b="1" dirty="0">
                  <a:solidFill>
                    <a:schemeClr val="bg1"/>
                  </a:solidFill>
                  <a:latin typeface="Georgia" panose="02040502050405020303" pitchFamily="18" charset="0"/>
                </a:rPr>
                <a:t> Prodi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AC780F-AFFB-4652-A969-B25115CCB8CB}"/>
                </a:ext>
              </a:extLst>
            </p:cNvPr>
            <p:cNvSpPr txBox="1"/>
            <p:nvPr/>
          </p:nvSpPr>
          <p:spPr>
            <a:xfrm>
              <a:off x="2934059" y="5514648"/>
              <a:ext cx="6876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eorgia Pro cond" panose="02040506050405020303" pitchFamily="18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1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7" name="Flowchart: Connector 6"/>
          <p:cNvSpPr/>
          <p:nvPr/>
        </p:nvSpPr>
        <p:spPr>
          <a:xfrm>
            <a:off x="4271415" y="2545427"/>
            <a:ext cx="2721032" cy="2635307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600" dirty="0" err="1"/>
              <a:t>Mahasiswa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Profile, </a:t>
            </a:r>
            <a:r>
              <a:rPr lang="en-US" sz="1600" dirty="0" err="1"/>
              <a:t>kurikulum</a:t>
            </a:r>
            <a:r>
              <a:rPr lang="en-US" sz="1600" dirty="0"/>
              <a:t>, KRS, </a:t>
            </a:r>
            <a:r>
              <a:rPr lang="en-US" sz="1600" dirty="0" err="1"/>
              <a:t>nilai</a:t>
            </a:r>
            <a:r>
              <a:rPr lang="en-US" sz="1600" dirty="0"/>
              <a:t>,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, AKM, </a:t>
            </a:r>
            <a:r>
              <a:rPr lang="en-US" sz="1600" dirty="0" err="1"/>
              <a:t>Bimbingan</a:t>
            </a:r>
            <a:r>
              <a:rPr lang="en-US" sz="1600" dirty="0"/>
              <a:t> </a:t>
            </a:r>
            <a:r>
              <a:rPr lang="en-US" sz="1600" dirty="0" err="1"/>
              <a:t>mhs</a:t>
            </a:r>
            <a:r>
              <a:rPr lang="en-US" sz="1600" dirty="0"/>
              <a:t>, </a:t>
            </a:r>
            <a:r>
              <a:rPr lang="en-US" sz="1600" dirty="0" err="1"/>
              <a:t>Skripsi</a:t>
            </a:r>
            <a:r>
              <a:rPr lang="en-US" sz="1600" dirty="0"/>
              <a:t> dan </a:t>
            </a:r>
            <a:r>
              <a:rPr lang="en-US" sz="1600" dirty="0" err="1"/>
              <a:t>kelulusan</a:t>
            </a:r>
            <a:endParaRPr lang="en-US" sz="16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627D7B-3662-4730-B275-FC4986D53601}"/>
              </a:ext>
            </a:extLst>
          </p:cNvPr>
          <p:cNvSpPr txBox="1"/>
          <p:nvPr/>
        </p:nvSpPr>
        <p:spPr>
          <a:xfrm>
            <a:off x="1128565" y="1552125"/>
            <a:ext cx="1939777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r"/>
            <a:r>
              <a:rPr lang="en-US" sz="1400" b="0" i="0" dirty="0" err="1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Laporan</a:t>
            </a:r>
            <a:r>
              <a:rPr lang="en-US" sz="1400" b="0" i="0" dirty="0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mahasiswaan,perkuliahan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dan </a:t>
            </a:r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rekapitulasi</a:t>
            </a:r>
            <a:endParaRPr lang="en-IN" sz="1400" dirty="0"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47D1E-8B29-41B8-8AFF-894358732EA0}"/>
              </a:ext>
            </a:extLst>
          </p:cNvPr>
          <p:cNvSpPr txBox="1"/>
          <p:nvPr/>
        </p:nvSpPr>
        <p:spPr>
          <a:xfrm>
            <a:off x="1128565" y="1243554"/>
            <a:ext cx="1939777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600" b="1" dirty="0">
                <a:solidFill>
                  <a:srgbClr val="F41414"/>
                </a:solidFill>
                <a:cs typeface="Arial" panose="020B0604020202020204" pitchFamily="34" charset="0"/>
              </a:rPr>
              <a:t>Feeder DIKTI</a:t>
            </a:r>
            <a:endParaRPr lang="en-IN" sz="1600" b="1" dirty="0">
              <a:solidFill>
                <a:srgbClr val="F41414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627D7B-3662-4730-B275-FC4986D53601}"/>
              </a:ext>
            </a:extLst>
          </p:cNvPr>
          <p:cNvSpPr txBox="1"/>
          <p:nvPr/>
        </p:nvSpPr>
        <p:spPr>
          <a:xfrm>
            <a:off x="555782" y="3204936"/>
            <a:ext cx="193977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r"/>
            <a:r>
              <a:rPr lang="en-US" sz="1400" b="0" i="0" dirty="0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Data </a:t>
            </a:r>
            <a:r>
              <a:rPr lang="en-US" sz="1400" b="0" i="0" dirty="0" err="1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mhs,PDM</a:t>
            </a:r>
            <a:r>
              <a:rPr lang="en-US" sz="1400" b="0" i="0" dirty="0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 dan </a:t>
            </a:r>
            <a:r>
              <a:rPr lang="en-US" sz="1400" b="0" i="0" dirty="0" err="1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mhs</a:t>
            </a:r>
            <a:r>
              <a:rPr lang="en-US" sz="1400" b="0" i="0" dirty="0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belum</a:t>
            </a:r>
            <a:r>
              <a:rPr lang="en-US" sz="1400" b="0" i="0" dirty="0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terlapor</a:t>
            </a:r>
            <a:endParaRPr lang="en-IN" sz="1400" dirty="0"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B47D1E-8B29-41B8-8AFF-894358732EA0}"/>
              </a:ext>
            </a:extLst>
          </p:cNvPr>
          <p:cNvSpPr txBox="1"/>
          <p:nvPr/>
        </p:nvSpPr>
        <p:spPr>
          <a:xfrm>
            <a:off x="555782" y="2896365"/>
            <a:ext cx="1939777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600" b="1" dirty="0">
                <a:solidFill>
                  <a:srgbClr val="FFFF00"/>
                </a:solidFill>
                <a:cs typeface="Arial" panose="020B0604020202020204" pitchFamily="34" charset="0"/>
              </a:rPr>
              <a:t>Admin PDDIKTI</a:t>
            </a:r>
            <a:endParaRPr lang="en-IN" sz="16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627D7B-3662-4730-B275-FC4986D53601}"/>
              </a:ext>
            </a:extLst>
          </p:cNvPr>
          <p:cNvSpPr txBox="1"/>
          <p:nvPr/>
        </p:nvSpPr>
        <p:spPr>
          <a:xfrm>
            <a:off x="881670" y="5180734"/>
            <a:ext cx="193977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r"/>
            <a:r>
              <a:rPr lang="en-US" sz="1400" b="0" i="0" dirty="0" err="1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Laporan</a:t>
            </a:r>
            <a:r>
              <a:rPr lang="en-US" sz="1400" b="0" i="0" dirty="0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 data </a:t>
            </a:r>
            <a:r>
              <a:rPr lang="en-US" sz="1400" b="0" i="0" dirty="0" err="1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Kelulusan</a:t>
            </a:r>
            <a:r>
              <a:rPr lang="en-US" sz="1400" b="0" i="0" dirty="0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 dan NINA </a:t>
            </a:r>
            <a:r>
              <a:rPr lang="en-US" sz="1400" b="0" i="0" dirty="0" err="1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Mahasiswa</a:t>
            </a:r>
            <a:endParaRPr lang="en-IN" sz="14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B47D1E-8B29-41B8-8AFF-894358732EA0}"/>
              </a:ext>
            </a:extLst>
          </p:cNvPr>
          <p:cNvSpPr txBox="1"/>
          <p:nvPr/>
        </p:nvSpPr>
        <p:spPr>
          <a:xfrm>
            <a:off x="881670" y="4872163"/>
            <a:ext cx="1939777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600" b="1" dirty="0">
                <a:solidFill>
                  <a:srgbClr val="23E556"/>
                </a:solidFill>
                <a:cs typeface="Arial" panose="020B0604020202020204" pitchFamily="34" charset="0"/>
              </a:rPr>
              <a:t>PIN/SIVIL</a:t>
            </a:r>
            <a:endParaRPr lang="en-IN" sz="1600" b="1" dirty="0">
              <a:solidFill>
                <a:srgbClr val="23E556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29F490-192B-4E48-9C53-AE9ACBCCD98C}"/>
              </a:ext>
            </a:extLst>
          </p:cNvPr>
          <p:cNvSpPr txBox="1"/>
          <p:nvPr/>
        </p:nvSpPr>
        <p:spPr>
          <a:xfrm>
            <a:off x="8442415" y="1387683"/>
            <a:ext cx="1939777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Beasiswa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mahasiswa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dalam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bentuk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b="0" i="0" dirty="0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 KIP </a:t>
            </a:r>
            <a:r>
              <a:rPr lang="en-US" sz="1400" b="0" i="0" dirty="0" err="1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atau</a:t>
            </a:r>
            <a:r>
              <a:rPr lang="en-US" sz="1400" b="0" i="0" dirty="0">
                <a:solidFill>
                  <a:srgbClr val="263238"/>
                </a:solidFill>
                <a:effectLst/>
                <a:cs typeface="Arial" panose="020B0604020202020204" pitchFamily="34" charset="0"/>
              </a:rPr>
              <a:t> UKT</a:t>
            </a:r>
            <a:endParaRPr lang="en-IN" sz="1400" dirty="0"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6C7592-845B-46DE-A61D-BA8B398326F0}"/>
              </a:ext>
            </a:extLst>
          </p:cNvPr>
          <p:cNvSpPr txBox="1"/>
          <p:nvPr/>
        </p:nvSpPr>
        <p:spPr>
          <a:xfrm>
            <a:off x="8442415" y="1079112"/>
            <a:ext cx="1939777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 b="1" dirty="0" err="1">
                <a:solidFill>
                  <a:srgbClr val="0070C0"/>
                </a:solidFill>
                <a:cs typeface="Arial" panose="020B0604020202020204" pitchFamily="34" charset="0"/>
              </a:rPr>
              <a:t>Beasiswa</a:t>
            </a:r>
            <a:endParaRPr lang="en-IN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29F490-192B-4E48-9C53-AE9ACBCCD98C}"/>
              </a:ext>
            </a:extLst>
          </p:cNvPr>
          <p:cNvSpPr txBox="1"/>
          <p:nvPr/>
        </p:nvSpPr>
        <p:spPr>
          <a:xfrm>
            <a:off x="9192932" y="2692759"/>
            <a:ext cx="1939777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Keikutsertaan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mahasiswa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pada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kegiatan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kampus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merdeka</a:t>
            </a:r>
            <a:endParaRPr lang="en-IN" sz="14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6C7592-845B-46DE-A61D-BA8B398326F0}"/>
              </a:ext>
            </a:extLst>
          </p:cNvPr>
          <p:cNvSpPr txBox="1"/>
          <p:nvPr/>
        </p:nvSpPr>
        <p:spPr>
          <a:xfrm>
            <a:off x="9192932" y="2384188"/>
            <a:ext cx="1939777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 b="1" dirty="0" err="1">
                <a:solidFill>
                  <a:srgbClr val="B652AA"/>
                </a:solidFill>
                <a:cs typeface="Arial" panose="020B0604020202020204" pitchFamily="34" charset="0"/>
              </a:rPr>
              <a:t>Kampus</a:t>
            </a:r>
            <a:r>
              <a:rPr lang="en-US" sz="1600" b="1" dirty="0">
                <a:solidFill>
                  <a:srgbClr val="B652AA"/>
                </a:solidFill>
                <a:cs typeface="Arial" panose="020B0604020202020204" pitchFamily="34" charset="0"/>
              </a:rPr>
              <a:t> Merdeka</a:t>
            </a:r>
            <a:endParaRPr lang="en-IN" sz="1600" b="1" dirty="0">
              <a:solidFill>
                <a:srgbClr val="B652AA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29F490-192B-4E48-9C53-AE9ACBCCD98C}"/>
              </a:ext>
            </a:extLst>
          </p:cNvPr>
          <p:cNvSpPr txBox="1"/>
          <p:nvPr/>
        </p:nvSpPr>
        <p:spPr>
          <a:xfrm>
            <a:off x="9412303" y="4162582"/>
            <a:ext cx="193977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Laporan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data </a:t>
            </a:r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tracert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studi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lulusan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dan alumni</a:t>
            </a:r>
            <a:endParaRPr lang="en-IN" sz="1400" dirty="0"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6C7592-845B-46DE-A61D-BA8B398326F0}"/>
              </a:ext>
            </a:extLst>
          </p:cNvPr>
          <p:cNvSpPr txBox="1"/>
          <p:nvPr/>
        </p:nvSpPr>
        <p:spPr>
          <a:xfrm>
            <a:off x="9412303" y="3854011"/>
            <a:ext cx="1939777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 b="1" dirty="0" err="1">
                <a:solidFill>
                  <a:srgbClr val="21E7C6"/>
                </a:solidFill>
                <a:cs typeface="Arial" panose="020B0604020202020204" pitchFamily="34" charset="0"/>
              </a:rPr>
              <a:t>Tracert</a:t>
            </a:r>
            <a:r>
              <a:rPr lang="en-US" sz="1600" b="1" dirty="0">
                <a:solidFill>
                  <a:srgbClr val="21E7C6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21E7C6"/>
                </a:solidFill>
                <a:cs typeface="Arial" panose="020B0604020202020204" pitchFamily="34" charset="0"/>
              </a:rPr>
              <a:t>Studi</a:t>
            </a:r>
            <a:endParaRPr lang="en-IN" sz="1600" b="1" dirty="0">
              <a:solidFill>
                <a:srgbClr val="21E7C6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29F490-192B-4E48-9C53-AE9ACBCCD98C}"/>
              </a:ext>
            </a:extLst>
          </p:cNvPr>
          <p:cNvSpPr txBox="1"/>
          <p:nvPr/>
        </p:nvSpPr>
        <p:spPr>
          <a:xfrm>
            <a:off x="8223043" y="5476344"/>
            <a:ext cx="193977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/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Registrasi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3238"/>
                </a:solidFill>
                <a:cs typeface="Arial" panose="020B0604020202020204" pitchFamily="34" charset="0"/>
              </a:rPr>
              <a:t>untuk</a:t>
            </a:r>
            <a:r>
              <a:rPr lang="en-US" sz="1400" dirty="0">
                <a:solidFill>
                  <a:srgbClr val="263238"/>
                </a:solidFill>
                <a:cs typeface="Arial" panose="020B0604020202020204" pitchFamily="34" charset="0"/>
              </a:rPr>
              <a:t> UKMPPD dan UKMP2G</a:t>
            </a:r>
            <a:endParaRPr lang="en-IN" sz="1400" dirty="0"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6C7592-845B-46DE-A61D-BA8B398326F0}"/>
              </a:ext>
            </a:extLst>
          </p:cNvPr>
          <p:cNvSpPr txBox="1"/>
          <p:nvPr/>
        </p:nvSpPr>
        <p:spPr>
          <a:xfrm>
            <a:off x="8223043" y="5167773"/>
            <a:ext cx="1939777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Uji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Kompetensi</a:t>
            </a:r>
            <a:endParaRPr lang="en-IN" sz="16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043141" y="1366665"/>
            <a:ext cx="1122218" cy="954578"/>
            <a:chOff x="5043141" y="1366665"/>
            <a:chExt cx="1122218" cy="954578"/>
          </a:xfrm>
        </p:grpSpPr>
        <p:sp>
          <p:nvSpPr>
            <p:cNvPr id="9" name="Hexagon 8"/>
            <p:cNvSpPr/>
            <p:nvPr/>
          </p:nvSpPr>
          <p:spPr>
            <a:xfrm>
              <a:off x="5043141" y="1366665"/>
              <a:ext cx="1122218" cy="954578"/>
            </a:xfrm>
            <a:prstGeom prst="hexagon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Graphic 7" descr="Users with solid fill">
              <a:extLst>
                <a:ext uri="{FF2B5EF4-FFF2-40B4-BE49-F238E27FC236}">
                  <a16:creationId xmlns:a16="http://schemas.microsoft.com/office/drawing/2014/main" id="{7AD48429-C46D-4B7A-901B-831EF9D6A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221857" y="1433423"/>
              <a:ext cx="813759" cy="81375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228166" y="2042420"/>
            <a:ext cx="1122218" cy="954578"/>
            <a:chOff x="3228166" y="2042420"/>
            <a:chExt cx="1122218" cy="954578"/>
          </a:xfrm>
        </p:grpSpPr>
        <p:sp>
          <p:nvSpPr>
            <p:cNvPr id="12" name="Hexagon 11"/>
            <p:cNvSpPr/>
            <p:nvPr/>
          </p:nvSpPr>
          <p:spPr>
            <a:xfrm>
              <a:off x="3228166" y="2042420"/>
              <a:ext cx="1122218" cy="954578"/>
            </a:xfrm>
            <a:prstGeom prst="hexagon">
              <a:avLst/>
            </a:prstGeom>
            <a:solidFill>
              <a:srgbClr val="EF4719"/>
            </a:solidFill>
            <a:ln>
              <a:solidFill>
                <a:srgbClr val="EF4719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15" descr="Advertising with solid fill">
              <a:extLst>
                <a:ext uri="{FF2B5EF4-FFF2-40B4-BE49-F238E27FC236}">
                  <a16:creationId xmlns:a16="http://schemas.microsoft.com/office/drawing/2014/main" id="{1C46164B-C3CD-473F-A323-4133F4E85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439064" y="2195422"/>
              <a:ext cx="684363" cy="698741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821447" y="3549707"/>
            <a:ext cx="1122218" cy="954578"/>
            <a:chOff x="2821447" y="3549707"/>
            <a:chExt cx="1122218" cy="954578"/>
          </a:xfrm>
        </p:grpSpPr>
        <p:sp>
          <p:nvSpPr>
            <p:cNvPr id="13" name="Hexagon 12"/>
            <p:cNvSpPr/>
            <p:nvPr/>
          </p:nvSpPr>
          <p:spPr>
            <a:xfrm>
              <a:off x="2821447" y="3549707"/>
              <a:ext cx="1122218" cy="954578"/>
            </a:xfrm>
            <a:prstGeom prst="hexagon">
              <a:avLst/>
            </a:prstGeom>
            <a:solidFill>
              <a:srgbClr val="EAEF19"/>
            </a:solidFill>
            <a:ln>
              <a:solidFill>
                <a:srgbClr val="EAEF19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30" descr="Blog with solid fill">
              <a:extLst>
                <a:ext uri="{FF2B5EF4-FFF2-40B4-BE49-F238E27FC236}">
                  <a16:creationId xmlns:a16="http://schemas.microsoft.com/office/drawing/2014/main" id="{D31A220B-4DCD-49DC-A448-7B6046B6C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050875" y="3661913"/>
              <a:ext cx="756250" cy="72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705453" y="5185800"/>
            <a:ext cx="1122218" cy="954578"/>
            <a:chOff x="3705453" y="5185800"/>
            <a:chExt cx="1122218" cy="954578"/>
          </a:xfrm>
        </p:grpSpPr>
        <p:sp>
          <p:nvSpPr>
            <p:cNvPr id="10" name="Hexagon 9"/>
            <p:cNvSpPr/>
            <p:nvPr/>
          </p:nvSpPr>
          <p:spPr>
            <a:xfrm>
              <a:off x="3705453" y="5185800"/>
              <a:ext cx="1122218" cy="954578"/>
            </a:xfrm>
            <a:prstGeom prst="hexagon">
              <a:avLst/>
            </a:prstGeom>
            <a:solidFill>
              <a:srgbClr val="23E556"/>
            </a:solidFill>
            <a:ln>
              <a:solidFill>
                <a:srgbClr val="23E55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1" descr="Bar chart with solid fill">
              <a:extLst>
                <a:ext uri="{FF2B5EF4-FFF2-40B4-BE49-F238E27FC236}">
                  <a16:creationId xmlns:a16="http://schemas.microsoft.com/office/drawing/2014/main" id="{86121549-0F6C-4F4A-B988-6A04D402B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942272" y="5315309"/>
              <a:ext cx="698740" cy="68436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6406084" y="5180734"/>
            <a:ext cx="1122218" cy="954578"/>
            <a:chOff x="6406084" y="5180734"/>
            <a:chExt cx="1122218" cy="954578"/>
          </a:xfrm>
        </p:grpSpPr>
        <p:sp>
          <p:nvSpPr>
            <p:cNvPr id="11" name="Hexagon 10"/>
            <p:cNvSpPr/>
            <p:nvPr/>
          </p:nvSpPr>
          <p:spPr>
            <a:xfrm>
              <a:off x="6406084" y="5180734"/>
              <a:ext cx="1122218" cy="954578"/>
            </a:xfrm>
            <a:prstGeom prst="hexagon">
              <a:avLst/>
            </a:prstGeom>
            <a:solidFill>
              <a:srgbClr val="838385"/>
            </a:solidFill>
            <a:ln>
              <a:solidFill>
                <a:srgbClr val="83838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2" descr="Books with solid fill">
              <a:extLst>
                <a:ext uri="{FF2B5EF4-FFF2-40B4-BE49-F238E27FC236}">
                  <a16:creationId xmlns:a16="http://schemas.microsoft.com/office/drawing/2014/main" id="{1F6975B1-71A5-4E31-AD82-F06E81659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602083" y="5300932"/>
              <a:ext cx="770627" cy="69874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320197" y="3549707"/>
            <a:ext cx="1122218" cy="954578"/>
            <a:chOff x="7320197" y="3549707"/>
            <a:chExt cx="1122218" cy="954578"/>
          </a:xfrm>
        </p:grpSpPr>
        <p:sp>
          <p:nvSpPr>
            <p:cNvPr id="15" name="Hexagon 14"/>
            <p:cNvSpPr/>
            <p:nvPr/>
          </p:nvSpPr>
          <p:spPr>
            <a:xfrm>
              <a:off x="7320197" y="3549707"/>
              <a:ext cx="1122218" cy="954578"/>
            </a:xfrm>
            <a:prstGeom prst="hexagon">
              <a:avLst/>
            </a:prstGeom>
            <a:solidFill>
              <a:srgbClr val="21E7C6"/>
            </a:solidFill>
            <a:ln>
              <a:solidFill>
                <a:srgbClr val="21E7C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4" descr="Address Book with solid fill">
              <a:extLst>
                <a:ext uri="{FF2B5EF4-FFF2-40B4-BE49-F238E27FC236}">
                  <a16:creationId xmlns:a16="http://schemas.microsoft.com/office/drawing/2014/main" id="{9820575E-D105-4D1A-BCE1-1C97A29AC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7507857" y="3661913"/>
              <a:ext cx="756250" cy="72749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941938" y="2042420"/>
            <a:ext cx="1122218" cy="954578"/>
            <a:chOff x="6941938" y="2042420"/>
            <a:chExt cx="1122218" cy="954578"/>
          </a:xfrm>
        </p:grpSpPr>
        <p:sp>
          <p:nvSpPr>
            <p:cNvPr id="14" name="Hexagon 13"/>
            <p:cNvSpPr/>
            <p:nvPr/>
          </p:nvSpPr>
          <p:spPr>
            <a:xfrm>
              <a:off x="6941938" y="2042420"/>
              <a:ext cx="1122218" cy="954578"/>
            </a:xfrm>
            <a:prstGeom prst="hexagon">
              <a:avLst/>
            </a:prstGeom>
            <a:solidFill>
              <a:srgbClr val="B652AA"/>
            </a:solidFill>
            <a:ln>
              <a:solidFill>
                <a:srgbClr val="B652A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5" descr="Home with solid fill">
              <a:extLst>
                <a:ext uri="{FF2B5EF4-FFF2-40B4-BE49-F238E27FC236}">
                  <a16:creationId xmlns:a16="http://schemas.microsoft.com/office/drawing/2014/main" id="{008EA8C2-6E91-4FD7-9581-E1B5ED0ED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7134045" y="2094781"/>
              <a:ext cx="770627" cy="799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947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14</a:t>
            </a:fld>
            <a:endParaRPr lang="id-ID"/>
          </a:p>
        </p:txBody>
      </p:sp>
      <p:grpSp>
        <p:nvGrpSpPr>
          <p:cNvPr id="18" name="Group 17"/>
          <p:cNvGrpSpPr/>
          <p:nvPr/>
        </p:nvGrpSpPr>
        <p:grpSpPr>
          <a:xfrm>
            <a:off x="5836171" y="1497679"/>
            <a:ext cx="5776827" cy="1130254"/>
            <a:chOff x="5836171" y="1497679"/>
            <a:chExt cx="5776827" cy="1130254"/>
          </a:xfrm>
        </p:grpSpPr>
        <p:sp>
          <p:nvSpPr>
            <p:cNvPr id="10" name="Freeform 9"/>
            <p:cNvSpPr/>
            <p:nvPr/>
          </p:nvSpPr>
          <p:spPr>
            <a:xfrm>
              <a:off x="5836171" y="1497679"/>
              <a:ext cx="5776827" cy="1130254"/>
            </a:xfrm>
            <a:custGeom>
              <a:avLst/>
              <a:gdLst>
                <a:gd name="connsiteX0" fmla="*/ 0 w 5776827"/>
                <a:gd name="connsiteY0" fmla="*/ 113025 h 1130254"/>
                <a:gd name="connsiteX1" fmla="*/ 113025 w 5776827"/>
                <a:gd name="connsiteY1" fmla="*/ 0 h 1130254"/>
                <a:gd name="connsiteX2" fmla="*/ 5663802 w 5776827"/>
                <a:gd name="connsiteY2" fmla="*/ 0 h 1130254"/>
                <a:gd name="connsiteX3" fmla="*/ 5776827 w 5776827"/>
                <a:gd name="connsiteY3" fmla="*/ 113025 h 1130254"/>
                <a:gd name="connsiteX4" fmla="*/ 5776827 w 5776827"/>
                <a:gd name="connsiteY4" fmla="*/ 1017229 h 1130254"/>
                <a:gd name="connsiteX5" fmla="*/ 5663802 w 5776827"/>
                <a:gd name="connsiteY5" fmla="*/ 1130254 h 1130254"/>
                <a:gd name="connsiteX6" fmla="*/ 113025 w 5776827"/>
                <a:gd name="connsiteY6" fmla="*/ 1130254 h 1130254"/>
                <a:gd name="connsiteX7" fmla="*/ 0 w 5776827"/>
                <a:gd name="connsiteY7" fmla="*/ 1017229 h 1130254"/>
                <a:gd name="connsiteX8" fmla="*/ 0 w 5776827"/>
                <a:gd name="connsiteY8" fmla="*/ 113025 h 113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6827" h="1130254">
                  <a:moveTo>
                    <a:pt x="0" y="113025"/>
                  </a:moveTo>
                  <a:cubicBezTo>
                    <a:pt x="0" y="50603"/>
                    <a:pt x="50603" y="0"/>
                    <a:pt x="113025" y="0"/>
                  </a:cubicBezTo>
                  <a:lnTo>
                    <a:pt x="5663802" y="0"/>
                  </a:lnTo>
                  <a:cubicBezTo>
                    <a:pt x="5726224" y="0"/>
                    <a:pt x="5776827" y="50603"/>
                    <a:pt x="5776827" y="113025"/>
                  </a:cubicBezTo>
                  <a:lnTo>
                    <a:pt x="5776827" y="1017229"/>
                  </a:lnTo>
                  <a:cubicBezTo>
                    <a:pt x="5776827" y="1079651"/>
                    <a:pt x="5726224" y="1130254"/>
                    <a:pt x="5663802" y="1130254"/>
                  </a:cubicBezTo>
                  <a:lnTo>
                    <a:pt x="113025" y="1130254"/>
                  </a:lnTo>
                  <a:cubicBezTo>
                    <a:pt x="50603" y="1130254"/>
                    <a:pt x="0" y="1079651"/>
                    <a:pt x="0" y="1017229"/>
                  </a:cubicBezTo>
                  <a:lnTo>
                    <a:pt x="0" y="113025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2210" tIns="83820" rIns="83821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/>
                <a:t>Feeder DIKTI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err="1"/>
                <a:t>Kelas</a:t>
              </a:r>
              <a:r>
                <a:rPr lang="en-US" sz="1700" kern="1200" dirty="0"/>
                <a:t> </a:t>
              </a:r>
              <a:r>
                <a:rPr lang="en-US" sz="1700" kern="1200" dirty="0" err="1"/>
                <a:t>Perkuliahan</a:t>
              </a:r>
              <a:endParaRPr lang="en-US" sz="17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err="1"/>
                <a:t>Aktivitas</a:t>
              </a:r>
              <a:r>
                <a:rPr lang="en-US" sz="1700" kern="1200" dirty="0"/>
                <a:t> </a:t>
              </a:r>
              <a:r>
                <a:rPr lang="en-US" sz="1700" kern="1200" dirty="0" err="1"/>
                <a:t>Mahasiswa</a:t>
              </a:r>
              <a:endParaRPr lang="en-US" sz="1700" kern="12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949196" y="1610704"/>
              <a:ext cx="1155365" cy="904203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oup 18"/>
          <p:cNvGrpSpPr/>
          <p:nvPr/>
        </p:nvGrpSpPr>
        <p:grpSpPr>
          <a:xfrm>
            <a:off x="5836171" y="2740959"/>
            <a:ext cx="5776827" cy="1130254"/>
            <a:chOff x="5836171" y="2740959"/>
            <a:chExt cx="5776827" cy="1130254"/>
          </a:xfrm>
        </p:grpSpPr>
        <p:sp>
          <p:nvSpPr>
            <p:cNvPr id="12" name="Freeform 11"/>
            <p:cNvSpPr/>
            <p:nvPr/>
          </p:nvSpPr>
          <p:spPr>
            <a:xfrm>
              <a:off x="5836171" y="2740959"/>
              <a:ext cx="5776827" cy="1130254"/>
            </a:xfrm>
            <a:custGeom>
              <a:avLst/>
              <a:gdLst>
                <a:gd name="connsiteX0" fmla="*/ 0 w 5776827"/>
                <a:gd name="connsiteY0" fmla="*/ 113025 h 1130254"/>
                <a:gd name="connsiteX1" fmla="*/ 113025 w 5776827"/>
                <a:gd name="connsiteY1" fmla="*/ 0 h 1130254"/>
                <a:gd name="connsiteX2" fmla="*/ 5663802 w 5776827"/>
                <a:gd name="connsiteY2" fmla="*/ 0 h 1130254"/>
                <a:gd name="connsiteX3" fmla="*/ 5776827 w 5776827"/>
                <a:gd name="connsiteY3" fmla="*/ 113025 h 1130254"/>
                <a:gd name="connsiteX4" fmla="*/ 5776827 w 5776827"/>
                <a:gd name="connsiteY4" fmla="*/ 1017229 h 1130254"/>
                <a:gd name="connsiteX5" fmla="*/ 5663802 w 5776827"/>
                <a:gd name="connsiteY5" fmla="*/ 1130254 h 1130254"/>
                <a:gd name="connsiteX6" fmla="*/ 113025 w 5776827"/>
                <a:gd name="connsiteY6" fmla="*/ 1130254 h 1130254"/>
                <a:gd name="connsiteX7" fmla="*/ 0 w 5776827"/>
                <a:gd name="connsiteY7" fmla="*/ 1017229 h 1130254"/>
                <a:gd name="connsiteX8" fmla="*/ 0 w 5776827"/>
                <a:gd name="connsiteY8" fmla="*/ 113025 h 113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6827" h="1130254">
                  <a:moveTo>
                    <a:pt x="0" y="113025"/>
                  </a:moveTo>
                  <a:cubicBezTo>
                    <a:pt x="0" y="50603"/>
                    <a:pt x="50603" y="0"/>
                    <a:pt x="113025" y="0"/>
                  </a:cubicBezTo>
                  <a:lnTo>
                    <a:pt x="5663802" y="0"/>
                  </a:lnTo>
                  <a:cubicBezTo>
                    <a:pt x="5726224" y="0"/>
                    <a:pt x="5776827" y="50603"/>
                    <a:pt x="5776827" y="113025"/>
                  </a:cubicBezTo>
                  <a:lnTo>
                    <a:pt x="5776827" y="1017229"/>
                  </a:lnTo>
                  <a:cubicBezTo>
                    <a:pt x="5776827" y="1079651"/>
                    <a:pt x="5726224" y="1130254"/>
                    <a:pt x="5663802" y="1130254"/>
                  </a:cubicBezTo>
                  <a:lnTo>
                    <a:pt x="113025" y="1130254"/>
                  </a:lnTo>
                  <a:cubicBezTo>
                    <a:pt x="50603" y="1130254"/>
                    <a:pt x="0" y="1079651"/>
                    <a:pt x="0" y="1017229"/>
                  </a:cubicBezTo>
                  <a:lnTo>
                    <a:pt x="0" y="1130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2210" tIns="83820" rIns="83821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/>
                <a:t>SISTER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/>
                <a:t>Data profile &amp; Tri Dharma PT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err="1"/>
                <a:t>Sertifikasi</a:t>
              </a:r>
              <a:endParaRPr lang="en-US" sz="1700" kern="12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942714" y="2853984"/>
              <a:ext cx="1155365" cy="904203"/>
            </a:xfrm>
            <a:prstGeom prst="roundRect">
              <a:avLst>
                <a:gd name="adj" fmla="val 1000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4000" r="-4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oup 19"/>
          <p:cNvGrpSpPr/>
          <p:nvPr/>
        </p:nvGrpSpPr>
        <p:grpSpPr>
          <a:xfrm>
            <a:off x="5836171" y="3984239"/>
            <a:ext cx="5776827" cy="1130254"/>
            <a:chOff x="5836171" y="3984239"/>
            <a:chExt cx="5776827" cy="1130254"/>
          </a:xfrm>
        </p:grpSpPr>
        <p:sp>
          <p:nvSpPr>
            <p:cNvPr id="14" name="Freeform 13"/>
            <p:cNvSpPr/>
            <p:nvPr/>
          </p:nvSpPr>
          <p:spPr>
            <a:xfrm>
              <a:off x="5836171" y="3984239"/>
              <a:ext cx="5776827" cy="1130254"/>
            </a:xfrm>
            <a:custGeom>
              <a:avLst/>
              <a:gdLst>
                <a:gd name="connsiteX0" fmla="*/ 0 w 5776827"/>
                <a:gd name="connsiteY0" fmla="*/ 113025 h 1130254"/>
                <a:gd name="connsiteX1" fmla="*/ 113025 w 5776827"/>
                <a:gd name="connsiteY1" fmla="*/ 0 h 1130254"/>
                <a:gd name="connsiteX2" fmla="*/ 5663802 w 5776827"/>
                <a:gd name="connsiteY2" fmla="*/ 0 h 1130254"/>
                <a:gd name="connsiteX3" fmla="*/ 5776827 w 5776827"/>
                <a:gd name="connsiteY3" fmla="*/ 113025 h 1130254"/>
                <a:gd name="connsiteX4" fmla="*/ 5776827 w 5776827"/>
                <a:gd name="connsiteY4" fmla="*/ 1017229 h 1130254"/>
                <a:gd name="connsiteX5" fmla="*/ 5663802 w 5776827"/>
                <a:gd name="connsiteY5" fmla="*/ 1130254 h 1130254"/>
                <a:gd name="connsiteX6" fmla="*/ 113025 w 5776827"/>
                <a:gd name="connsiteY6" fmla="*/ 1130254 h 1130254"/>
                <a:gd name="connsiteX7" fmla="*/ 0 w 5776827"/>
                <a:gd name="connsiteY7" fmla="*/ 1017229 h 1130254"/>
                <a:gd name="connsiteX8" fmla="*/ 0 w 5776827"/>
                <a:gd name="connsiteY8" fmla="*/ 113025 h 113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6827" h="1130254">
                  <a:moveTo>
                    <a:pt x="0" y="113025"/>
                  </a:moveTo>
                  <a:cubicBezTo>
                    <a:pt x="0" y="50603"/>
                    <a:pt x="50603" y="0"/>
                    <a:pt x="113025" y="0"/>
                  </a:cubicBezTo>
                  <a:lnTo>
                    <a:pt x="5663802" y="0"/>
                  </a:lnTo>
                  <a:cubicBezTo>
                    <a:pt x="5726224" y="0"/>
                    <a:pt x="5776827" y="50603"/>
                    <a:pt x="5776827" y="113025"/>
                  </a:cubicBezTo>
                  <a:lnTo>
                    <a:pt x="5776827" y="1017229"/>
                  </a:lnTo>
                  <a:cubicBezTo>
                    <a:pt x="5776827" y="1079651"/>
                    <a:pt x="5726224" y="1130254"/>
                    <a:pt x="5663802" y="1130254"/>
                  </a:cubicBezTo>
                  <a:lnTo>
                    <a:pt x="113025" y="1130254"/>
                  </a:lnTo>
                  <a:cubicBezTo>
                    <a:pt x="50603" y="1130254"/>
                    <a:pt x="0" y="1079651"/>
                    <a:pt x="0" y="1017229"/>
                  </a:cubicBezTo>
                  <a:lnTo>
                    <a:pt x="0" y="113025"/>
                  </a:lnTo>
                  <a:close/>
                </a:path>
              </a:pathLst>
            </a:custGeom>
            <a:solidFill>
              <a:srgbClr val="83838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2210" tIns="83820" rIns="83821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/>
                <a:t>Admin PDDIKTI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err="1"/>
                <a:t>Registrasi</a:t>
              </a:r>
              <a:r>
                <a:rPr lang="en-US" sz="1700" kern="1200" dirty="0"/>
                <a:t>, </a:t>
              </a:r>
              <a:r>
                <a:rPr lang="en-US" sz="1700" kern="1200" dirty="0" err="1"/>
                <a:t>pindah</a:t>
              </a:r>
              <a:r>
                <a:rPr lang="en-US" sz="1700" kern="1200" dirty="0"/>
                <a:t> </a:t>
              </a:r>
              <a:r>
                <a:rPr lang="en-US" sz="1700" kern="1200" dirty="0" err="1"/>
                <a:t>homebase</a:t>
              </a:r>
              <a:r>
                <a:rPr lang="en-US" sz="1700" kern="1200" dirty="0"/>
                <a:t>, </a:t>
              </a:r>
              <a:r>
                <a:rPr lang="en-US" sz="1700" kern="1200" dirty="0" err="1"/>
                <a:t>klaim</a:t>
              </a:r>
              <a:r>
                <a:rPr lang="en-US" sz="1700" kern="1200" dirty="0"/>
                <a:t> 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err="1"/>
                <a:t>Penugasan</a:t>
              </a:r>
              <a:r>
                <a:rPr lang="en-US" sz="1700" kern="1200" dirty="0"/>
                <a:t> dan </a:t>
              </a:r>
              <a:r>
                <a:rPr lang="en-US" sz="1700" kern="1200" dirty="0" err="1"/>
                <a:t>perubahan</a:t>
              </a:r>
              <a:r>
                <a:rPr lang="en-US" sz="1700" kern="1200" dirty="0"/>
                <a:t> </a:t>
              </a:r>
              <a:r>
                <a:rPr lang="en-US" sz="1700" kern="1200" dirty="0" err="1"/>
                <a:t>dosen</a:t>
              </a:r>
              <a:endParaRPr lang="en-US" sz="1700" kern="12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949196" y="4097265"/>
              <a:ext cx="1155365" cy="904203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3000" r="-1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Group 20"/>
          <p:cNvGrpSpPr/>
          <p:nvPr/>
        </p:nvGrpSpPr>
        <p:grpSpPr>
          <a:xfrm>
            <a:off x="5836171" y="5227519"/>
            <a:ext cx="5776827" cy="1130254"/>
            <a:chOff x="5836171" y="5227519"/>
            <a:chExt cx="5776827" cy="1130254"/>
          </a:xfrm>
        </p:grpSpPr>
        <p:sp>
          <p:nvSpPr>
            <p:cNvPr id="16" name="Freeform 15"/>
            <p:cNvSpPr/>
            <p:nvPr/>
          </p:nvSpPr>
          <p:spPr>
            <a:xfrm>
              <a:off x="5836171" y="5227519"/>
              <a:ext cx="5776827" cy="1130254"/>
            </a:xfrm>
            <a:custGeom>
              <a:avLst/>
              <a:gdLst>
                <a:gd name="connsiteX0" fmla="*/ 0 w 5776827"/>
                <a:gd name="connsiteY0" fmla="*/ 113025 h 1130254"/>
                <a:gd name="connsiteX1" fmla="*/ 113025 w 5776827"/>
                <a:gd name="connsiteY1" fmla="*/ 0 h 1130254"/>
                <a:gd name="connsiteX2" fmla="*/ 5663802 w 5776827"/>
                <a:gd name="connsiteY2" fmla="*/ 0 h 1130254"/>
                <a:gd name="connsiteX3" fmla="*/ 5776827 w 5776827"/>
                <a:gd name="connsiteY3" fmla="*/ 113025 h 1130254"/>
                <a:gd name="connsiteX4" fmla="*/ 5776827 w 5776827"/>
                <a:gd name="connsiteY4" fmla="*/ 1017229 h 1130254"/>
                <a:gd name="connsiteX5" fmla="*/ 5663802 w 5776827"/>
                <a:gd name="connsiteY5" fmla="*/ 1130254 h 1130254"/>
                <a:gd name="connsiteX6" fmla="*/ 113025 w 5776827"/>
                <a:gd name="connsiteY6" fmla="*/ 1130254 h 1130254"/>
                <a:gd name="connsiteX7" fmla="*/ 0 w 5776827"/>
                <a:gd name="connsiteY7" fmla="*/ 1017229 h 1130254"/>
                <a:gd name="connsiteX8" fmla="*/ 0 w 5776827"/>
                <a:gd name="connsiteY8" fmla="*/ 113025 h 113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6827" h="1130254">
                  <a:moveTo>
                    <a:pt x="0" y="113025"/>
                  </a:moveTo>
                  <a:cubicBezTo>
                    <a:pt x="0" y="50603"/>
                    <a:pt x="50603" y="0"/>
                    <a:pt x="113025" y="0"/>
                  </a:cubicBezTo>
                  <a:lnTo>
                    <a:pt x="5663802" y="0"/>
                  </a:lnTo>
                  <a:cubicBezTo>
                    <a:pt x="5726224" y="0"/>
                    <a:pt x="5776827" y="50603"/>
                    <a:pt x="5776827" y="113025"/>
                  </a:cubicBezTo>
                  <a:lnTo>
                    <a:pt x="5776827" y="1017229"/>
                  </a:lnTo>
                  <a:cubicBezTo>
                    <a:pt x="5776827" y="1079651"/>
                    <a:pt x="5726224" y="1130254"/>
                    <a:pt x="5663802" y="1130254"/>
                  </a:cubicBezTo>
                  <a:lnTo>
                    <a:pt x="113025" y="1130254"/>
                  </a:lnTo>
                  <a:cubicBezTo>
                    <a:pt x="50603" y="1130254"/>
                    <a:pt x="0" y="1079651"/>
                    <a:pt x="0" y="1017229"/>
                  </a:cubicBezTo>
                  <a:lnTo>
                    <a:pt x="0" y="113025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52210" tIns="83820" rIns="83821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err="1"/>
                <a:t>Aplikasi</a:t>
              </a:r>
              <a:r>
                <a:rPr lang="en-US" sz="2200" kern="1200" dirty="0"/>
                <a:t> LLDIKTI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/>
                <a:t>EWS, SIDIK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700" kern="1200" dirty="0" err="1"/>
                <a:t>Sijali</a:t>
              </a:r>
              <a:r>
                <a:rPr lang="en-US" sz="1700" kern="1200" dirty="0"/>
                <a:t>, BKD, SILAT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949196" y="5340545"/>
              <a:ext cx="1155365" cy="904203"/>
            </a:xfrm>
            <a:prstGeom prst="roundRect">
              <a:avLst>
                <a:gd name="adj" fmla="val 10000"/>
              </a:avLst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Freeform 8"/>
          <p:cNvSpPr/>
          <p:nvPr/>
        </p:nvSpPr>
        <p:spPr>
          <a:xfrm>
            <a:off x="1240766" y="1831356"/>
            <a:ext cx="3099262" cy="4189760"/>
          </a:xfrm>
          <a:custGeom>
            <a:avLst/>
            <a:gdLst>
              <a:gd name="connsiteX0" fmla="*/ 0 w 6131245"/>
              <a:gd name="connsiteY0" fmla="*/ 0 h 1287000"/>
              <a:gd name="connsiteX1" fmla="*/ 6131245 w 6131245"/>
              <a:gd name="connsiteY1" fmla="*/ 0 h 1287000"/>
              <a:gd name="connsiteX2" fmla="*/ 6131245 w 6131245"/>
              <a:gd name="connsiteY2" fmla="*/ 1287000 h 1287000"/>
              <a:gd name="connsiteX3" fmla="*/ 0 w 6131245"/>
              <a:gd name="connsiteY3" fmla="*/ 1287000 h 1287000"/>
              <a:gd name="connsiteX4" fmla="*/ 0 w 6131245"/>
              <a:gd name="connsiteY4" fmla="*/ 0 h 1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245" h="1287000">
                <a:moveTo>
                  <a:pt x="0" y="0"/>
                </a:moveTo>
                <a:lnTo>
                  <a:pt x="6131245" y="0"/>
                </a:lnTo>
                <a:lnTo>
                  <a:pt x="6131245" y="1287000"/>
                </a:lnTo>
                <a:lnTo>
                  <a:pt x="0" y="1287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/>
              <a:t>Profile </a:t>
            </a:r>
            <a:r>
              <a:rPr lang="en-US" sz="2000" dirty="0" err="1"/>
              <a:t>Dosen</a:t>
            </a:r>
            <a:endParaRPr lang="en-US" sz="20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err="1"/>
              <a:t>Penugasan</a:t>
            </a:r>
            <a:r>
              <a:rPr lang="en-US" sz="2000" dirty="0"/>
              <a:t> </a:t>
            </a:r>
            <a:r>
              <a:rPr lang="en-US" sz="2000" dirty="0" err="1"/>
              <a:t>Dosen</a:t>
            </a:r>
            <a:endParaRPr lang="en-US" sz="20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dosen</a:t>
            </a:r>
            <a:endParaRPr lang="en-US" sz="20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err="1"/>
              <a:t>Jabatan</a:t>
            </a:r>
            <a:r>
              <a:rPr lang="en-US" sz="2000" dirty="0"/>
              <a:t> </a:t>
            </a:r>
            <a:r>
              <a:rPr lang="en-US" sz="2000" dirty="0" err="1"/>
              <a:t>Fungsional</a:t>
            </a:r>
            <a:endParaRPr lang="en-US" sz="20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err="1"/>
              <a:t>Kepangkatan</a:t>
            </a:r>
            <a:endParaRPr lang="en-US" sz="20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err="1"/>
              <a:t>Sertifikasi</a:t>
            </a:r>
            <a:endParaRPr lang="en-US" sz="20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mengajar</a:t>
            </a:r>
            <a:endParaRPr lang="en-US" sz="20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err="1"/>
              <a:t>Penelitian</a:t>
            </a:r>
            <a:r>
              <a:rPr lang="en-US" sz="2000" dirty="0"/>
              <a:t> &amp; </a:t>
            </a:r>
            <a:r>
              <a:rPr lang="en-US" sz="2000" dirty="0" err="1"/>
              <a:t>Pengmas</a:t>
            </a:r>
            <a:endParaRPr lang="en-US" sz="20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err="1"/>
              <a:t>Pembimbing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endParaRPr lang="en-US" sz="20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err="1"/>
              <a:t>Penguji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endParaRPr lang="en-US" sz="2000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err="1"/>
              <a:t>Penunjang</a:t>
            </a:r>
            <a:r>
              <a:rPr lang="en-US" sz="2000" dirty="0"/>
              <a:t> lain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627418" y="3560621"/>
            <a:ext cx="900546" cy="1246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2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Pelaporan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15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5712632" y="1618536"/>
            <a:ext cx="1092200" cy="1092200"/>
            <a:chOff x="5712632" y="1618536"/>
            <a:chExt cx="1092200" cy="1092200"/>
          </a:xfrm>
        </p:grpSpPr>
        <p:sp>
          <p:nvSpPr>
            <p:cNvPr id="32" name="Speech Bubble: Oval 56">
              <a:extLst>
                <a:ext uri="{FF2B5EF4-FFF2-40B4-BE49-F238E27FC236}">
                  <a16:creationId xmlns:a16="http://schemas.microsoft.com/office/drawing/2014/main" id="{C306BE87-15B4-4AA3-AA8A-F0A37CFCAE06}"/>
                </a:ext>
              </a:extLst>
            </p:cNvPr>
            <p:cNvSpPr/>
            <p:nvPr/>
          </p:nvSpPr>
          <p:spPr>
            <a:xfrm rot="3600000">
              <a:off x="5712632" y="1618536"/>
              <a:ext cx="1092200" cy="1092200"/>
            </a:xfrm>
            <a:prstGeom prst="wedgeEllipseCallout">
              <a:avLst>
                <a:gd name="adj1" fmla="val 68948"/>
                <a:gd name="adj2" fmla="val 396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776163A-74DF-45D1-8E9D-DBEB5FB297C7}"/>
                </a:ext>
              </a:extLst>
            </p:cNvPr>
            <p:cNvSpPr/>
            <p:nvPr/>
          </p:nvSpPr>
          <p:spPr>
            <a:xfrm>
              <a:off x="5909316" y="1815220"/>
              <a:ext cx="698832" cy="698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2" descr="Management icon">
              <a:extLst>
                <a:ext uri="{FF2B5EF4-FFF2-40B4-BE49-F238E27FC236}">
                  <a16:creationId xmlns:a16="http://schemas.microsoft.com/office/drawing/2014/main" id="{68C2CB31-E55E-4DB5-A22C-24F72160B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687" y="1966591"/>
              <a:ext cx="396090" cy="396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7263525" y="2502482"/>
            <a:ext cx="1092200" cy="1092200"/>
            <a:chOff x="7263525" y="2502482"/>
            <a:chExt cx="1092200" cy="1092200"/>
          </a:xfrm>
        </p:grpSpPr>
        <p:sp>
          <p:nvSpPr>
            <p:cNvPr id="33" name="Speech Bubble: Oval 57">
              <a:extLst>
                <a:ext uri="{FF2B5EF4-FFF2-40B4-BE49-F238E27FC236}">
                  <a16:creationId xmlns:a16="http://schemas.microsoft.com/office/drawing/2014/main" id="{CDB2866D-6D39-42A8-9DA6-9C113D65F1D3}"/>
                </a:ext>
              </a:extLst>
            </p:cNvPr>
            <p:cNvSpPr/>
            <p:nvPr/>
          </p:nvSpPr>
          <p:spPr>
            <a:xfrm rot="7200000">
              <a:off x="7263525" y="2502482"/>
              <a:ext cx="1092200" cy="1092200"/>
            </a:xfrm>
            <a:prstGeom prst="wedgeEllipseCallout">
              <a:avLst>
                <a:gd name="adj1" fmla="val 73564"/>
                <a:gd name="adj2" fmla="val 3387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A3FEBEB-BF90-4C2B-A518-0599639EDA03}"/>
                </a:ext>
              </a:extLst>
            </p:cNvPr>
            <p:cNvSpPr/>
            <p:nvPr/>
          </p:nvSpPr>
          <p:spPr>
            <a:xfrm>
              <a:off x="7460209" y="2699166"/>
              <a:ext cx="698832" cy="698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" descr="Management icon">
              <a:extLst>
                <a:ext uri="{FF2B5EF4-FFF2-40B4-BE49-F238E27FC236}">
                  <a16:creationId xmlns:a16="http://schemas.microsoft.com/office/drawing/2014/main" id="{574CE67F-9AE7-47E0-BEBD-4E4C24BA1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1580" y="2850537"/>
              <a:ext cx="396090" cy="396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088730" y="4510864"/>
            <a:ext cx="1092200" cy="1092200"/>
            <a:chOff x="4088730" y="4510864"/>
            <a:chExt cx="1092200" cy="1092200"/>
          </a:xfrm>
        </p:grpSpPr>
        <p:sp>
          <p:nvSpPr>
            <p:cNvPr id="36" name="Speech Bubble: Oval 72">
              <a:extLst>
                <a:ext uri="{FF2B5EF4-FFF2-40B4-BE49-F238E27FC236}">
                  <a16:creationId xmlns:a16="http://schemas.microsoft.com/office/drawing/2014/main" id="{3E37E74A-2B9D-448D-B25F-E5E30D960492}"/>
                </a:ext>
              </a:extLst>
            </p:cNvPr>
            <p:cNvSpPr/>
            <p:nvPr/>
          </p:nvSpPr>
          <p:spPr>
            <a:xfrm rot="10152257" flipH="1">
              <a:off x="4088730" y="4510864"/>
              <a:ext cx="1092200" cy="1092200"/>
            </a:xfrm>
            <a:prstGeom prst="wedgeEllipseCallout">
              <a:avLst>
                <a:gd name="adj1" fmla="val 73564"/>
                <a:gd name="adj2" fmla="val 3387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4F2423A-DB87-4BA1-BC1B-5BBA9CE023E9}"/>
                </a:ext>
              </a:extLst>
            </p:cNvPr>
            <p:cNvSpPr/>
            <p:nvPr/>
          </p:nvSpPr>
          <p:spPr>
            <a:xfrm>
              <a:off x="4285414" y="4707548"/>
              <a:ext cx="698832" cy="698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12" descr="Project Management icon">
              <a:extLst>
                <a:ext uri="{FF2B5EF4-FFF2-40B4-BE49-F238E27FC236}">
                  <a16:creationId xmlns:a16="http://schemas.microsoft.com/office/drawing/2014/main" id="{408BEC5F-5FA2-409F-A5BB-22A736E30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785" y="4858919"/>
              <a:ext cx="396090" cy="396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7205397" y="4275749"/>
            <a:ext cx="1092200" cy="1092200"/>
            <a:chOff x="7205397" y="4275749"/>
            <a:chExt cx="1092200" cy="1092200"/>
          </a:xfrm>
        </p:grpSpPr>
        <p:sp>
          <p:nvSpPr>
            <p:cNvPr id="34" name="Speech Bubble: Oval 58">
              <a:extLst>
                <a:ext uri="{FF2B5EF4-FFF2-40B4-BE49-F238E27FC236}">
                  <a16:creationId xmlns:a16="http://schemas.microsoft.com/office/drawing/2014/main" id="{FC1F592B-764E-482E-A4EB-EDB625F203C6}"/>
                </a:ext>
              </a:extLst>
            </p:cNvPr>
            <p:cNvSpPr/>
            <p:nvPr/>
          </p:nvSpPr>
          <p:spPr>
            <a:xfrm rot="10800000">
              <a:off x="7205397" y="4275749"/>
              <a:ext cx="1092200" cy="1092200"/>
            </a:xfrm>
            <a:prstGeom prst="wedgeEllipseCallout">
              <a:avLst>
                <a:gd name="adj1" fmla="val 67915"/>
                <a:gd name="adj2" fmla="val 3237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430C1DF-78D3-4121-B1EB-20CAC6FFF92F}"/>
                </a:ext>
              </a:extLst>
            </p:cNvPr>
            <p:cNvSpPr/>
            <p:nvPr/>
          </p:nvSpPr>
          <p:spPr>
            <a:xfrm>
              <a:off x="7402080" y="4472433"/>
              <a:ext cx="698832" cy="698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10" descr="Business Management icon">
              <a:extLst>
                <a:ext uri="{FF2B5EF4-FFF2-40B4-BE49-F238E27FC236}">
                  <a16:creationId xmlns:a16="http://schemas.microsoft.com/office/drawing/2014/main" id="{CFB8A8EE-4466-42A8-ACA1-B2B987412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451" y="4623804"/>
              <a:ext cx="396090" cy="396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5795792" y="5149588"/>
            <a:ext cx="1092200" cy="1092200"/>
            <a:chOff x="5795792" y="5149588"/>
            <a:chExt cx="1092200" cy="1092200"/>
          </a:xfrm>
        </p:grpSpPr>
        <p:sp>
          <p:nvSpPr>
            <p:cNvPr id="37" name="Speech Bubble: Oval 73">
              <a:extLst>
                <a:ext uri="{FF2B5EF4-FFF2-40B4-BE49-F238E27FC236}">
                  <a16:creationId xmlns:a16="http://schemas.microsoft.com/office/drawing/2014/main" id="{0977DD8F-3CB2-4D48-A24B-7C9158D21643}"/>
                </a:ext>
              </a:extLst>
            </p:cNvPr>
            <p:cNvSpPr/>
            <p:nvPr/>
          </p:nvSpPr>
          <p:spPr>
            <a:xfrm rot="6552257" flipH="1">
              <a:off x="5795792" y="5149588"/>
              <a:ext cx="1092200" cy="1092200"/>
            </a:xfrm>
            <a:prstGeom prst="wedgeEllipseCallout">
              <a:avLst>
                <a:gd name="adj1" fmla="val 67915"/>
                <a:gd name="adj2" fmla="val 3237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AE8D6A9-9E8C-4BA1-BDF7-23D0D3001A2A}"/>
                </a:ext>
              </a:extLst>
            </p:cNvPr>
            <p:cNvSpPr/>
            <p:nvPr/>
          </p:nvSpPr>
          <p:spPr>
            <a:xfrm>
              <a:off x="5992476" y="5346272"/>
              <a:ext cx="698832" cy="698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8" descr="Time Management icon">
              <a:extLst>
                <a:ext uri="{FF2B5EF4-FFF2-40B4-BE49-F238E27FC236}">
                  <a16:creationId xmlns:a16="http://schemas.microsoft.com/office/drawing/2014/main" id="{84122682-603B-4997-AF4E-52A961B3B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847" y="5497643"/>
              <a:ext cx="396090" cy="396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864825" y="2546278"/>
            <a:ext cx="1092200" cy="1092200"/>
            <a:chOff x="3864825" y="2546278"/>
            <a:chExt cx="1092200" cy="1092200"/>
          </a:xfrm>
        </p:grpSpPr>
        <p:sp>
          <p:nvSpPr>
            <p:cNvPr id="35" name="Speech Bubble: Oval 71">
              <a:extLst>
                <a:ext uri="{FF2B5EF4-FFF2-40B4-BE49-F238E27FC236}">
                  <a16:creationId xmlns:a16="http://schemas.microsoft.com/office/drawing/2014/main" id="{9F46F729-F1E4-4FA0-91AE-A9E7D68DA70B}"/>
                </a:ext>
              </a:extLst>
            </p:cNvPr>
            <p:cNvSpPr/>
            <p:nvPr/>
          </p:nvSpPr>
          <p:spPr>
            <a:xfrm rot="13752257" flipH="1">
              <a:off x="3864825" y="2546278"/>
              <a:ext cx="1092200" cy="1092200"/>
            </a:xfrm>
            <a:prstGeom prst="wedgeEllipseCallout">
              <a:avLst>
                <a:gd name="adj1" fmla="val 72040"/>
                <a:gd name="adj2" fmla="val 3702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E4A7213-CB3C-41F2-8779-D9AB263719A1}"/>
                </a:ext>
              </a:extLst>
            </p:cNvPr>
            <p:cNvSpPr/>
            <p:nvPr/>
          </p:nvSpPr>
          <p:spPr>
            <a:xfrm>
              <a:off x="4061509" y="2742962"/>
              <a:ext cx="698832" cy="698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6" descr="Product Management icon">
              <a:extLst>
                <a:ext uri="{FF2B5EF4-FFF2-40B4-BE49-F238E27FC236}">
                  <a16:creationId xmlns:a16="http://schemas.microsoft.com/office/drawing/2014/main" id="{FA33CB17-068B-4273-A315-5E1C10B80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880" y="2894333"/>
              <a:ext cx="396090" cy="396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375490" y="3195377"/>
            <a:ext cx="1469571" cy="1469571"/>
            <a:chOff x="5375490" y="3195377"/>
            <a:chExt cx="1469571" cy="14695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701422F-45CA-4592-97BD-EA186C39FA96}"/>
                </a:ext>
              </a:extLst>
            </p:cNvPr>
            <p:cNvSpPr/>
            <p:nvPr/>
          </p:nvSpPr>
          <p:spPr>
            <a:xfrm>
              <a:off x="5375490" y="3195377"/>
              <a:ext cx="1469571" cy="146957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B06D118-838D-4E6A-90F4-AC3567E94808}"/>
                </a:ext>
              </a:extLst>
            </p:cNvPr>
            <p:cNvSpPr/>
            <p:nvPr/>
          </p:nvSpPr>
          <p:spPr>
            <a:xfrm>
              <a:off x="5614926" y="3434813"/>
              <a:ext cx="990698" cy="99069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2" descr="Life Cycle icon">
              <a:extLst>
                <a:ext uri="{FF2B5EF4-FFF2-40B4-BE49-F238E27FC236}">
                  <a16:creationId xmlns:a16="http://schemas.microsoft.com/office/drawing/2014/main" id="{C5E186CA-EC97-4186-98C1-D553C108E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143" y="3644030"/>
              <a:ext cx="572265" cy="57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33916C-93E5-420F-A654-6A6D4029933A}"/>
              </a:ext>
            </a:extLst>
          </p:cNvPr>
          <p:cNvGrpSpPr/>
          <p:nvPr/>
        </p:nvGrpSpPr>
        <p:grpSpPr>
          <a:xfrm>
            <a:off x="1502638" y="1885944"/>
            <a:ext cx="1939777" cy="954902"/>
            <a:chOff x="1253955" y="717271"/>
            <a:chExt cx="4933485" cy="9549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627D7B-3662-4730-B275-FC4986D53601}"/>
                </a:ext>
              </a:extLst>
            </p:cNvPr>
            <p:cNvSpPr txBox="1"/>
            <p:nvPr/>
          </p:nvSpPr>
          <p:spPr>
            <a:xfrm>
              <a:off x="1253955" y="1025842"/>
              <a:ext cx="4933485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lvl="1" algn="r"/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Validasi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data </a:t>
              </a:r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untuk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nomor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NIK </a:t>
              </a:r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mahasiswa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serta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kelengkapan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data </a:t>
              </a:r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lainnya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</a:t>
              </a:r>
              <a:endParaRPr lang="en-IN" sz="1400" dirty="0"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B47D1E-8B29-41B8-8AFF-894358732EA0}"/>
                </a:ext>
              </a:extLst>
            </p:cNvPr>
            <p:cNvSpPr txBox="1"/>
            <p:nvPr/>
          </p:nvSpPr>
          <p:spPr>
            <a:xfrm>
              <a:off x="1253955" y="717271"/>
              <a:ext cx="4933485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Profile </a:t>
              </a:r>
              <a:r>
                <a:rPr lang="en-US" sz="1600" b="1" dirty="0" err="1">
                  <a:solidFill>
                    <a:schemeClr val="accent2"/>
                  </a:solidFill>
                  <a:cs typeface="Arial" panose="020B0604020202020204" pitchFamily="34" charset="0"/>
                </a:rPr>
                <a:t>Mahasiswa</a:t>
              </a:r>
              <a:endParaRPr lang="en-IN" sz="16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633A813-2ED0-4F4F-92A8-F5FC2100FFFE}"/>
              </a:ext>
            </a:extLst>
          </p:cNvPr>
          <p:cNvGrpSpPr/>
          <p:nvPr/>
        </p:nvGrpSpPr>
        <p:grpSpPr>
          <a:xfrm>
            <a:off x="8694168" y="1885944"/>
            <a:ext cx="1939777" cy="1170345"/>
            <a:chOff x="1253955" y="717271"/>
            <a:chExt cx="4933485" cy="11703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29F490-192B-4E48-9C53-AE9ACBCCD98C}"/>
                </a:ext>
              </a:extLst>
            </p:cNvPr>
            <p:cNvSpPr txBox="1"/>
            <p:nvPr/>
          </p:nvSpPr>
          <p:spPr>
            <a:xfrm>
              <a:off x="1253955" y="1025842"/>
              <a:ext cx="4933485" cy="86177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lvl="1"/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Validasi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beban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SKS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mahasiswa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dengan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dengan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kemampuan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mahasiswa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. </a:t>
              </a:r>
              <a:endParaRPr lang="en-IN" sz="1400" dirty="0"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6C7592-845B-46DE-A61D-BA8B398326F0}"/>
                </a:ext>
              </a:extLst>
            </p:cNvPr>
            <p:cNvSpPr txBox="1"/>
            <p:nvPr/>
          </p:nvSpPr>
          <p:spPr>
            <a:xfrm>
              <a:off x="1253955" y="717271"/>
              <a:ext cx="4933485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Beban SKS</a:t>
              </a:r>
              <a:endParaRPr lang="en-IN" sz="1600" b="1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627E8A-623D-486E-9DE9-46614AE77616}"/>
              </a:ext>
            </a:extLst>
          </p:cNvPr>
          <p:cNvGrpSpPr/>
          <p:nvPr/>
        </p:nvGrpSpPr>
        <p:grpSpPr>
          <a:xfrm>
            <a:off x="1502638" y="3560433"/>
            <a:ext cx="1939777" cy="1170345"/>
            <a:chOff x="1253955" y="717271"/>
            <a:chExt cx="4933485" cy="11703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0F5183-0513-4674-8AD3-5CC23A0EE7CA}"/>
                </a:ext>
              </a:extLst>
            </p:cNvPr>
            <p:cNvSpPr txBox="1"/>
            <p:nvPr/>
          </p:nvSpPr>
          <p:spPr>
            <a:xfrm>
              <a:off x="1253955" y="1025842"/>
              <a:ext cx="4933485" cy="86177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lvl="1" algn="r"/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Memastikan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nilai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mahasiswa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sudah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terisi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seesuai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yang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ada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disisakad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. </a:t>
              </a:r>
              <a:endParaRPr lang="en-IN" sz="1400" dirty="0"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7A7853-3752-4041-88FB-833FDF094183}"/>
                </a:ext>
              </a:extLst>
            </p:cNvPr>
            <p:cNvSpPr txBox="1"/>
            <p:nvPr/>
          </p:nvSpPr>
          <p:spPr>
            <a:xfrm>
              <a:off x="1253955" y="717271"/>
              <a:ext cx="4933485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1600" b="1" i="0" dirty="0" err="1">
                  <a:solidFill>
                    <a:schemeClr val="accent1"/>
                  </a:solidFill>
                  <a:effectLst/>
                  <a:cs typeface="Arial" panose="020B0604020202020204" pitchFamily="34" charset="0"/>
                </a:rPr>
                <a:t>Nilai</a:t>
              </a:r>
              <a:r>
                <a:rPr lang="en-US" sz="1600" b="1" i="0" dirty="0">
                  <a:solidFill>
                    <a:schemeClr val="accent1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lang="en-US" sz="1600" b="1" i="0" dirty="0" err="1">
                  <a:solidFill>
                    <a:schemeClr val="accent1"/>
                  </a:solidFill>
                  <a:effectLst/>
                  <a:cs typeface="Arial" panose="020B0604020202020204" pitchFamily="34" charset="0"/>
                </a:rPr>
                <a:t>mahasiswa</a:t>
              </a:r>
              <a:endParaRPr lang="en-IN" sz="16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114E22-6A94-4402-AFE9-CE529BEAF01B}"/>
              </a:ext>
            </a:extLst>
          </p:cNvPr>
          <p:cNvGrpSpPr/>
          <p:nvPr/>
        </p:nvGrpSpPr>
        <p:grpSpPr>
          <a:xfrm>
            <a:off x="8694168" y="3560433"/>
            <a:ext cx="1939777" cy="739458"/>
            <a:chOff x="1253955" y="717271"/>
            <a:chExt cx="4933485" cy="7394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3F4222-794F-4FE3-8234-804F30CD6F49}"/>
                </a:ext>
              </a:extLst>
            </p:cNvPr>
            <p:cNvSpPr txBox="1"/>
            <p:nvPr/>
          </p:nvSpPr>
          <p:spPr>
            <a:xfrm>
              <a:off x="1253955" y="1025842"/>
              <a:ext cx="4933485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lvl="1"/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Pengisian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data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bimbingan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dan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skripsi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mahasiswa</a:t>
              </a:r>
              <a:endParaRPr lang="en-IN" sz="1400" dirty="0"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F4347C-4583-40A3-B17B-5308BEBE4041}"/>
                </a:ext>
              </a:extLst>
            </p:cNvPr>
            <p:cNvSpPr txBox="1"/>
            <p:nvPr/>
          </p:nvSpPr>
          <p:spPr>
            <a:xfrm>
              <a:off x="1253955" y="717271"/>
              <a:ext cx="4933485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b="1" dirty="0" err="1">
                  <a:solidFill>
                    <a:schemeClr val="accent4"/>
                  </a:solidFill>
                  <a:cs typeface="Arial" panose="020B0604020202020204" pitchFamily="34" charset="0"/>
                </a:rPr>
                <a:t>Kelulusan</a:t>
              </a:r>
              <a:r>
                <a:rPr lang="en-US" sz="1600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4"/>
                  </a:solidFill>
                  <a:cs typeface="Arial" panose="020B0604020202020204" pitchFamily="34" charset="0"/>
                </a:rPr>
                <a:t>Mahasiswa</a:t>
              </a:r>
              <a:endParaRPr lang="en-IN" sz="1600" b="1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106A35-A072-418F-9414-5E2B883E08C3}"/>
              </a:ext>
            </a:extLst>
          </p:cNvPr>
          <p:cNvGrpSpPr/>
          <p:nvPr/>
        </p:nvGrpSpPr>
        <p:grpSpPr>
          <a:xfrm>
            <a:off x="983674" y="5234923"/>
            <a:ext cx="2458742" cy="739458"/>
            <a:chOff x="-65940" y="717271"/>
            <a:chExt cx="6253382" cy="7394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3F74E4-E14C-48E7-B5BA-34A56B0670B2}"/>
                </a:ext>
              </a:extLst>
            </p:cNvPr>
            <p:cNvSpPr txBox="1"/>
            <p:nvPr/>
          </p:nvSpPr>
          <p:spPr>
            <a:xfrm>
              <a:off x="-65940" y="1025842"/>
              <a:ext cx="6253382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lvl="1" algn="r"/>
              <a:r>
                <a:rPr lang="en-IN" sz="1400" dirty="0" err="1">
                  <a:cs typeface="Arial" panose="020B0604020202020204" pitchFamily="34" charset="0"/>
                </a:rPr>
                <a:t>Pencatatan</a:t>
              </a:r>
              <a:r>
                <a:rPr lang="en-IN" sz="1400" dirty="0">
                  <a:cs typeface="Arial" panose="020B0604020202020204" pitchFamily="34" charset="0"/>
                </a:rPr>
                <a:t> IPK dan IPS </a:t>
              </a:r>
              <a:r>
                <a:rPr lang="en-IN" sz="1400" dirty="0" err="1">
                  <a:cs typeface="Arial" panose="020B0604020202020204" pitchFamily="34" charset="0"/>
                </a:rPr>
                <a:t>Mahasiswa</a:t>
              </a:r>
              <a:endParaRPr lang="en-IN" sz="1400" dirty="0"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6EC999-0720-412F-9BEA-2AD5BD18F060}"/>
                </a:ext>
              </a:extLst>
            </p:cNvPr>
            <p:cNvSpPr txBox="1"/>
            <p:nvPr/>
          </p:nvSpPr>
          <p:spPr>
            <a:xfrm>
              <a:off x="-65940" y="717271"/>
              <a:ext cx="6253382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1600" b="1" dirty="0" err="1">
                  <a:solidFill>
                    <a:schemeClr val="accent6"/>
                  </a:solidFill>
                  <a:cs typeface="Arial" panose="020B0604020202020204" pitchFamily="34" charset="0"/>
                </a:rPr>
                <a:t>Aktivitas</a:t>
              </a:r>
              <a:r>
                <a:rPr lang="en-US" sz="1600" b="1" dirty="0">
                  <a:solidFill>
                    <a:schemeClr val="accent6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6"/>
                  </a:solidFill>
                  <a:cs typeface="Arial" panose="020B0604020202020204" pitchFamily="34" charset="0"/>
                </a:rPr>
                <a:t>Kuliah</a:t>
              </a:r>
              <a:r>
                <a:rPr lang="en-US" sz="1600" b="1" dirty="0">
                  <a:solidFill>
                    <a:schemeClr val="accent6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6"/>
                  </a:solidFill>
                  <a:cs typeface="Arial" panose="020B0604020202020204" pitchFamily="34" charset="0"/>
                </a:rPr>
                <a:t>Mahasiswa</a:t>
              </a:r>
              <a:endParaRPr lang="en-IN" sz="1600" b="1" dirty="0">
                <a:solidFill>
                  <a:schemeClr val="accent6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81992C-3B20-43DC-9BBD-6562AE688F95}"/>
              </a:ext>
            </a:extLst>
          </p:cNvPr>
          <p:cNvGrpSpPr/>
          <p:nvPr/>
        </p:nvGrpSpPr>
        <p:grpSpPr>
          <a:xfrm>
            <a:off x="8694168" y="5234923"/>
            <a:ext cx="2375614" cy="954902"/>
            <a:chOff x="1253955" y="717271"/>
            <a:chExt cx="6041961" cy="95490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D0D494-8979-4713-97DF-9F9277C752AA}"/>
                </a:ext>
              </a:extLst>
            </p:cNvPr>
            <p:cNvSpPr txBox="1"/>
            <p:nvPr/>
          </p:nvSpPr>
          <p:spPr>
            <a:xfrm>
              <a:off x="1253955" y="1025842"/>
              <a:ext cx="4933485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lvl="1"/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Mencantumkan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status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mahasiswa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AKTIF/CUTI/NON AKTIF</a:t>
              </a:r>
              <a:endParaRPr lang="en-IN" sz="1400" dirty="0"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FC05E2-D459-4A09-AAB9-A74A9A8E21BC}"/>
                </a:ext>
              </a:extLst>
            </p:cNvPr>
            <p:cNvSpPr txBox="1"/>
            <p:nvPr/>
          </p:nvSpPr>
          <p:spPr>
            <a:xfrm>
              <a:off x="1253955" y="717271"/>
              <a:ext cx="6041961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Aktivitas</a:t>
              </a:r>
              <a:r>
                <a:rPr lang="en-US" sz="16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Kuliah</a:t>
              </a:r>
              <a:r>
                <a:rPr lang="en-US" sz="16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anose="020B0604020202020204" pitchFamily="34" charset="0"/>
                </a:rPr>
                <a:t>Mahasiswa</a:t>
              </a:r>
              <a:endPara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4" name="Text Placeholder 5"/>
          <p:cNvSpPr txBox="1">
            <a:spLocks/>
          </p:cNvSpPr>
          <p:nvPr/>
        </p:nvSpPr>
        <p:spPr>
          <a:xfrm>
            <a:off x="182880" y="1097280"/>
            <a:ext cx="11612880" cy="54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Pelaporan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16</a:t>
            </a:fld>
            <a:endParaRPr lang="id-ID"/>
          </a:p>
        </p:txBody>
      </p:sp>
      <p:grpSp>
        <p:nvGrpSpPr>
          <p:cNvPr id="3" name="Group 2"/>
          <p:cNvGrpSpPr/>
          <p:nvPr/>
        </p:nvGrpSpPr>
        <p:grpSpPr>
          <a:xfrm>
            <a:off x="2759765" y="2390534"/>
            <a:ext cx="1092200" cy="1092200"/>
            <a:chOff x="2759765" y="2390534"/>
            <a:chExt cx="1092200" cy="1092200"/>
          </a:xfrm>
        </p:grpSpPr>
        <p:sp>
          <p:nvSpPr>
            <p:cNvPr id="9" name="Speech Bubble: Oval 56">
              <a:extLst>
                <a:ext uri="{FF2B5EF4-FFF2-40B4-BE49-F238E27FC236}">
                  <a16:creationId xmlns:a16="http://schemas.microsoft.com/office/drawing/2014/main" id="{C306BE87-15B4-4AA3-AA8A-F0A37CFCAE06}"/>
                </a:ext>
              </a:extLst>
            </p:cNvPr>
            <p:cNvSpPr/>
            <p:nvPr/>
          </p:nvSpPr>
          <p:spPr>
            <a:xfrm rot="3600000">
              <a:off x="2759765" y="2390534"/>
              <a:ext cx="1092200" cy="1092200"/>
            </a:xfrm>
            <a:prstGeom prst="wedgeEllipseCallout">
              <a:avLst>
                <a:gd name="adj1" fmla="val 68948"/>
                <a:gd name="adj2" fmla="val 396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76163A-74DF-45D1-8E9D-DBEB5FB297C7}"/>
                </a:ext>
              </a:extLst>
            </p:cNvPr>
            <p:cNvSpPr/>
            <p:nvPr/>
          </p:nvSpPr>
          <p:spPr>
            <a:xfrm>
              <a:off x="2956449" y="2559509"/>
              <a:ext cx="698832" cy="698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Management icon">
              <a:extLst>
                <a:ext uri="{FF2B5EF4-FFF2-40B4-BE49-F238E27FC236}">
                  <a16:creationId xmlns:a16="http://schemas.microsoft.com/office/drawing/2014/main" id="{68C2CB31-E55E-4DB5-A22C-24F72160B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820" y="2710880"/>
              <a:ext cx="396090" cy="396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422623" y="3939666"/>
            <a:ext cx="1469571" cy="1469571"/>
            <a:chOff x="2422623" y="3939666"/>
            <a:chExt cx="1469571" cy="14695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01422F-45CA-4592-97BD-EA186C39FA96}"/>
                </a:ext>
              </a:extLst>
            </p:cNvPr>
            <p:cNvSpPr/>
            <p:nvPr/>
          </p:nvSpPr>
          <p:spPr>
            <a:xfrm>
              <a:off x="2422623" y="3939666"/>
              <a:ext cx="1469571" cy="146957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06D118-838D-4E6A-90F4-AC3567E94808}"/>
                </a:ext>
              </a:extLst>
            </p:cNvPr>
            <p:cNvSpPr/>
            <p:nvPr/>
          </p:nvSpPr>
          <p:spPr>
            <a:xfrm>
              <a:off x="2662059" y="4179102"/>
              <a:ext cx="990698" cy="99069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Life Cycle icon">
              <a:extLst>
                <a:ext uri="{FF2B5EF4-FFF2-40B4-BE49-F238E27FC236}">
                  <a16:creationId xmlns:a16="http://schemas.microsoft.com/office/drawing/2014/main" id="{C5E186CA-EC97-4186-98C1-D553C108E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276" y="4388319"/>
              <a:ext cx="572265" cy="57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310658" y="3246771"/>
            <a:ext cx="1092200" cy="1092200"/>
            <a:chOff x="4310658" y="3246771"/>
            <a:chExt cx="1092200" cy="1092200"/>
          </a:xfrm>
        </p:grpSpPr>
        <p:sp>
          <p:nvSpPr>
            <p:cNvPr id="10" name="Speech Bubble: Oval 57">
              <a:extLst>
                <a:ext uri="{FF2B5EF4-FFF2-40B4-BE49-F238E27FC236}">
                  <a16:creationId xmlns:a16="http://schemas.microsoft.com/office/drawing/2014/main" id="{CDB2866D-6D39-42A8-9DA6-9C113D65F1D3}"/>
                </a:ext>
              </a:extLst>
            </p:cNvPr>
            <p:cNvSpPr/>
            <p:nvPr/>
          </p:nvSpPr>
          <p:spPr>
            <a:xfrm rot="7200000">
              <a:off x="4310658" y="3246771"/>
              <a:ext cx="1092200" cy="1092200"/>
            </a:xfrm>
            <a:prstGeom prst="wedgeEllipseCallout">
              <a:avLst>
                <a:gd name="adj1" fmla="val 73564"/>
                <a:gd name="adj2" fmla="val 3387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3FEBEB-BF90-4C2B-A518-0599639EDA03}"/>
                </a:ext>
              </a:extLst>
            </p:cNvPr>
            <p:cNvSpPr/>
            <p:nvPr/>
          </p:nvSpPr>
          <p:spPr>
            <a:xfrm>
              <a:off x="4507342" y="3443455"/>
              <a:ext cx="698832" cy="698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4" descr="Management icon">
              <a:extLst>
                <a:ext uri="{FF2B5EF4-FFF2-40B4-BE49-F238E27FC236}">
                  <a16:creationId xmlns:a16="http://schemas.microsoft.com/office/drawing/2014/main" id="{574CE67F-9AE7-47E0-BEBD-4E4C24BA1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713" y="3594826"/>
              <a:ext cx="396090" cy="396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252530" y="5020038"/>
            <a:ext cx="1092200" cy="1092200"/>
            <a:chOff x="4252530" y="5020038"/>
            <a:chExt cx="1092200" cy="1092200"/>
          </a:xfrm>
        </p:grpSpPr>
        <p:sp>
          <p:nvSpPr>
            <p:cNvPr id="11" name="Speech Bubble: Oval 58">
              <a:extLst>
                <a:ext uri="{FF2B5EF4-FFF2-40B4-BE49-F238E27FC236}">
                  <a16:creationId xmlns:a16="http://schemas.microsoft.com/office/drawing/2014/main" id="{FC1F592B-764E-482E-A4EB-EDB625F203C6}"/>
                </a:ext>
              </a:extLst>
            </p:cNvPr>
            <p:cNvSpPr/>
            <p:nvPr/>
          </p:nvSpPr>
          <p:spPr>
            <a:xfrm rot="10800000">
              <a:off x="4252530" y="5020038"/>
              <a:ext cx="1092200" cy="1092200"/>
            </a:xfrm>
            <a:prstGeom prst="wedgeEllipseCallout">
              <a:avLst>
                <a:gd name="adj1" fmla="val 67915"/>
                <a:gd name="adj2" fmla="val 3237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30C1DF-78D3-4121-B1EB-20CAC6FFF92F}"/>
                </a:ext>
              </a:extLst>
            </p:cNvPr>
            <p:cNvSpPr/>
            <p:nvPr/>
          </p:nvSpPr>
          <p:spPr>
            <a:xfrm>
              <a:off x="4449213" y="5216722"/>
              <a:ext cx="698832" cy="698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8" descr="Time Management icon">
              <a:extLst>
                <a:ext uri="{FF2B5EF4-FFF2-40B4-BE49-F238E27FC236}">
                  <a16:creationId xmlns:a16="http://schemas.microsoft.com/office/drawing/2014/main" id="{84122682-603B-4997-AF4E-52A961B3B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584" y="5380516"/>
              <a:ext cx="396090" cy="396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866685" y="1741644"/>
            <a:ext cx="1939777" cy="954902"/>
            <a:chOff x="4866685" y="1741644"/>
            <a:chExt cx="1939777" cy="95490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627D7B-3662-4730-B275-FC4986D53601}"/>
                </a:ext>
              </a:extLst>
            </p:cNvPr>
            <p:cNvSpPr txBox="1"/>
            <p:nvPr/>
          </p:nvSpPr>
          <p:spPr>
            <a:xfrm>
              <a:off x="4866685" y="2050215"/>
              <a:ext cx="1939777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lvl="1" algn="r"/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Validasi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kegiatan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mengajar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dosen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yang </a:t>
              </a:r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disesuaikan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dengan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kelas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yang </a:t>
              </a:r>
              <a:r>
                <a:rPr lang="en-US" sz="1400" b="0" i="0" dirty="0" err="1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dibuka</a:t>
              </a:r>
              <a:endParaRPr lang="en-IN" sz="1400" dirty="0"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B47D1E-8B29-41B8-8AFF-894358732EA0}"/>
                </a:ext>
              </a:extLst>
            </p:cNvPr>
            <p:cNvSpPr txBox="1"/>
            <p:nvPr/>
          </p:nvSpPr>
          <p:spPr>
            <a:xfrm>
              <a:off x="4866685" y="1741644"/>
              <a:ext cx="1939777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sz="1600" b="1" dirty="0" err="1">
                  <a:solidFill>
                    <a:schemeClr val="accent2"/>
                  </a:solidFill>
                  <a:cs typeface="Arial" panose="020B0604020202020204" pitchFamily="34" charset="0"/>
                </a:rPr>
                <a:t>Aktivitas</a:t>
              </a:r>
              <a:r>
                <a:rPr lang="en-US" sz="16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2"/>
                  </a:solidFill>
                  <a:cs typeface="Arial" panose="020B0604020202020204" pitchFamily="34" charset="0"/>
                </a:rPr>
                <a:t>Mengajar</a:t>
              </a:r>
              <a:endParaRPr lang="en-IN" sz="16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32247" y="5216722"/>
            <a:ext cx="1939777" cy="739458"/>
            <a:chOff x="6032247" y="5216722"/>
            <a:chExt cx="1939777" cy="73945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3F4222-794F-4FE3-8234-804F30CD6F49}"/>
                </a:ext>
              </a:extLst>
            </p:cNvPr>
            <p:cNvSpPr txBox="1"/>
            <p:nvPr/>
          </p:nvSpPr>
          <p:spPr>
            <a:xfrm>
              <a:off x="6032247" y="5525293"/>
              <a:ext cx="1939777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lvl="1"/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Mengisikan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rencana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dan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realisasi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dosen</a:t>
              </a:r>
              <a:endParaRPr lang="en-IN" sz="1400" dirty="0"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F4347C-4583-40A3-B17B-5308BEBE4041}"/>
                </a:ext>
              </a:extLst>
            </p:cNvPr>
            <p:cNvSpPr txBox="1"/>
            <p:nvPr/>
          </p:nvSpPr>
          <p:spPr>
            <a:xfrm>
              <a:off x="6032247" y="5216722"/>
              <a:ext cx="1939777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b="1" dirty="0" err="1">
                  <a:solidFill>
                    <a:schemeClr val="accent4"/>
                  </a:solidFill>
                  <a:cs typeface="Arial" panose="020B0604020202020204" pitchFamily="34" charset="0"/>
                </a:rPr>
                <a:t>Realisasi</a:t>
              </a:r>
              <a:r>
                <a:rPr lang="en-US" sz="1600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chemeClr val="accent4"/>
                  </a:solidFill>
                  <a:cs typeface="Arial" panose="020B0604020202020204" pitchFamily="34" charset="0"/>
                </a:rPr>
                <a:t>Mengajar</a:t>
              </a:r>
              <a:endParaRPr lang="en-IN" sz="1600" b="1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32247" y="3453973"/>
            <a:ext cx="1939777" cy="954902"/>
            <a:chOff x="6032247" y="3453973"/>
            <a:chExt cx="1939777" cy="9549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29F490-192B-4E48-9C53-AE9ACBCCD98C}"/>
                </a:ext>
              </a:extLst>
            </p:cNvPr>
            <p:cNvSpPr txBox="1"/>
            <p:nvPr/>
          </p:nvSpPr>
          <p:spPr>
            <a:xfrm>
              <a:off x="6032247" y="3762544"/>
              <a:ext cx="1939777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lvl="1"/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Memastikan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beban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maksimal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dosen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ajar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tidak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lebih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263238"/>
                  </a:solidFill>
                  <a:cs typeface="Arial" panose="020B0604020202020204" pitchFamily="34" charset="0"/>
                </a:rPr>
                <a:t>dari</a:t>
              </a:r>
              <a:r>
                <a:rPr lang="en-US" sz="1400" dirty="0">
                  <a:solidFill>
                    <a:srgbClr val="263238"/>
                  </a:solidFill>
                  <a:cs typeface="Arial" panose="020B0604020202020204" pitchFamily="34" charset="0"/>
                </a:rPr>
                <a:t> 16 SKS</a:t>
              </a:r>
              <a:r>
                <a:rPr lang="en-US" sz="1400" b="0" i="0" dirty="0">
                  <a:solidFill>
                    <a:srgbClr val="263238"/>
                  </a:solidFill>
                  <a:effectLst/>
                  <a:cs typeface="Arial" panose="020B0604020202020204" pitchFamily="34" charset="0"/>
                </a:rPr>
                <a:t> </a:t>
              </a:r>
              <a:endParaRPr lang="en-IN" sz="1400" dirty="0"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6C7592-845B-46DE-A61D-BA8B398326F0}"/>
                </a:ext>
              </a:extLst>
            </p:cNvPr>
            <p:cNvSpPr txBox="1"/>
            <p:nvPr/>
          </p:nvSpPr>
          <p:spPr>
            <a:xfrm>
              <a:off x="6032247" y="3453973"/>
              <a:ext cx="1939777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Beban SKS </a:t>
              </a:r>
              <a:r>
                <a:rPr lang="en-US" sz="1600" b="1" dirty="0" err="1">
                  <a:solidFill>
                    <a:schemeClr val="accent3"/>
                  </a:solidFill>
                  <a:cs typeface="Arial" panose="020B0604020202020204" pitchFamily="34" charset="0"/>
                </a:rPr>
                <a:t>Dosen</a:t>
              </a:r>
              <a:endParaRPr lang="en-IN" sz="1600" b="1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Text Placeholder 5"/>
          <p:cNvSpPr txBox="1">
            <a:spLocks/>
          </p:cNvSpPr>
          <p:nvPr/>
        </p:nvSpPr>
        <p:spPr>
          <a:xfrm>
            <a:off x="182880" y="1097280"/>
            <a:ext cx="4266333" cy="54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2" name="Text Placeholder 7"/>
          <p:cNvSpPr txBox="1">
            <a:spLocks/>
          </p:cNvSpPr>
          <p:nvPr/>
        </p:nvSpPr>
        <p:spPr>
          <a:xfrm>
            <a:off x="8734035" y="3258341"/>
            <a:ext cx="2826327" cy="949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d-ID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chemeClr val="tx1"/>
                </a:solidFill>
              </a:rPr>
              <a:t>Validasi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akhir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fasilitas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validasi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Feeder</a:t>
            </a:r>
          </a:p>
        </p:txBody>
      </p:sp>
    </p:spTree>
    <p:extLst>
      <p:ext uri="{BB962C8B-B14F-4D97-AF65-F5344CB8AC3E}">
        <p14:creationId xmlns:p14="http://schemas.microsoft.com/office/powerpoint/2010/main" val="11925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Pelaporan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17</a:t>
            </a:fld>
            <a:endParaRPr lang="id-ID"/>
          </a:p>
        </p:txBody>
      </p:sp>
      <p:sp>
        <p:nvSpPr>
          <p:cNvPr id="53" name="Text Placeholder 5"/>
          <p:cNvSpPr txBox="1">
            <a:spLocks/>
          </p:cNvSpPr>
          <p:nvPr/>
        </p:nvSpPr>
        <p:spPr>
          <a:xfrm>
            <a:off x="182880" y="1097280"/>
            <a:ext cx="4146092" cy="54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Validasi</a:t>
            </a:r>
            <a:r>
              <a:rPr lang="en-US" dirty="0"/>
              <a:t> SISTER dan </a:t>
            </a:r>
            <a:r>
              <a:rPr lang="en-US" dirty="0" err="1"/>
              <a:t>Serdos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357172" y="1788680"/>
            <a:ext cx="4467021" cy="1127051"/>
            <a:chOff x="1357172" y="1788680"/>
            <a:chExt cx="4467021" cy="1127051"/>
          </a:xfrm>
        </p:grpSpPr>
        <p:sp>
          <p:nvSpPr>
            <p:cNvPr id="25" name="Freeform: Shape 5">
              <a:extLst>
                <a:ext uri="{FF2B5EF4-FFF2-40B4-BE49-F238E27FC236}">
                  <a16:creationId xmlns:a16="http://schemas.microsoft.com/office/drawing/2014/main" id="{162230F2-6CEE-4BD2-928A-11314251AC40}"/>
                </a:ext>
              </a:extLst>
            </p:cNvPr>
            <p:cNvSpPr/>
            <p:nvPr/>
          </p:nvSpPr>
          <p:spPr>
            <a:xfrm>
              <a:off x="4697142" y="1788680"/>
              <a:ext cx="1127051" cy="1127051"/>
            </a:xfrm>
            <a:custGeom>
              <a:avLst/>
              <a:gdLst>
                <a:gd name="connsiteX0" fmla="*/ 0 w 1127051"/>
                <a:gd name="connsiteY0" fmla="*/ 0 h 1127051"/>
                <a:gd name="connsiteX1" fmla="*/ 1127051 w 1127051"/>
                <a:gd name="connsiteY1" fmla="*/ 0 h 1127051"/>
                <a:gd name="connsiteX2" fmla="*/ 1127051 w 1127051"/>
                <a:gd name="connsiteY2" fmla="*/ 1127051 h 1127051"/>
                <a:gd name="connsiteX3" fmla="*/ 0 w 1127051"/>
                <a:gd name="connsiteY3" fmla="*/ 1127051 h 1127051"/>
                <a:gd name="connsiteX4" fmla="*/ 0 w 1127051"/>
                <a:gd name="connsiteY4" fmla="*/ 916151 h 1127051"/>
                <a:gd name="connsiteX5" fmla="*/ 25584 w 1127051"/>
                <a:gd name="connsiteY5" fmla="*/ 913572 h 1127051"/>
                <a:gd name="connsiteX6" fmla="*/ 317630 w 1127051"/>
                <a:gd name="connsiteY6" fmla="*/ 555243 h 1127051"/>
                <a:gd name="connsiteX7" fmla="*/ 25584 w 1127051"/>
                <a:gd name="connsiteY7" fmla="*/ 196914 h 1127051"/>
                <a:gd name="connsiteX8" fmla="*/ 0 w 1127051"/>
                <a:gd name="connsiteY8" fmla="*/ 194335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051" h="1127051">
                  <a:moveTo>
                    <a:pt x="0" y="0"/>
                  </a:moveTo>
                  <a:lnTo>
                    <a:pt x="1127051" y="0"/>
                  </a:lnTo>
                  <a:lnTo>
                    <a:pt x="1127051" y="1127051"/>
                  </a:lnTo>
                  <a:lnTo>
                    <a:pt x="0" y="1127051"/>
                  </a:lnTo>
                  <a:lnTo>
                    <a:pt x="0" y="916151"/>
                  </a:lnTo>
                  <a:lnTo>
                    <a:pt x="25584" y="913572"/>
                  </a:lnTo>
                  <a:cubicBezTo>
                    <a:pt x="192255" y="879467"/>
                    <a:pt x="317630" y="731997"/>
                    <a:pt x="317630" y="555243"/>
                  </a:cubicBezTo>
                  <a:cubicBezTo>
                    <a:pt x="317630" y="378490"/>
                    <a:pt x="192255" y="231020"/>
                    <a:pt x="25584" y="196914"/>
                  </a:cubicBezTo>
                  <a:lnTo>
                    <a:pt x="0" y="1943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6">
              <a:extLst>
                <a:ext uri="{FF2B5EF4-FFF2-40B4-BE49-F238E27FC236}">
                  <a16:creationId xmlns:a16="http://schemas.microsoft.com/office/drawing/2014/main" id="{BF326E0B-C9FF-4FEA-9EBD-06FCE0A60EF9}"/>
                </a:ext>
              </a:extLst>
            </p:cNvPr>
            <p:cNvSpPr/>
            <p:nvPr/>
          </p:nvSpPr>
          <p:spPr>
            <a:xfrm>
              <a:off x="1357172" y="1788680"/>
              <a:ext cx="3339970" cy="1127051"/>
            </a:xfrm>
            <a:custGeom>
              <a:avLst/>
              <a:gdLst>
                <a:gd name="connsiteX0" fmla="*/ 0 w 3339970"/>
                <a:gd name="connsiteY0" fmla="*/ 0 h 1127051"/>
                <a:gd name="connsiteX1" fmla="*/ 3339970 w 3339970"/>
                <a:gd name="connsiteY1" fmla="*/ 0 h 1127051"/>
                <a:gd name="connsiteX2" fmla="*/ 3339970 w 3339970"/>
                <a:gd name="connsiteY2" fmla="*/ 194335 h 1127051"/>
                <a:gd name="connsiteX3" fmla="*/ 3291840 w 3339970"/>
                <a:gd name="connsiteY3" fmla="*/ 189483 h 1127051"/>
                <a:gd name="connsiteX4" fmla="*/ 2926080 w 3339970"/>
                <a:gd name="connsiteY4" fmla="*/ 555243 h 1127051"/>
                <a:gd name="connsiteX5" fmla="*/ 3291840 w 3339970"/>
                <a:gd name="connsiteY5" fmla="*/ 921003 h 1127051"/>
                <a:gd name="connsiteX6" fmla="*/ 3339970 w 3339970"/>
                <a:gd name="connsiteY6" fmla="*/ 916151 h 1127051"/>
                <a:gd name="connsiteX7" fmla="*/ 3339970 w 3339970"/>
                <a:gd name="connsiteY7" fmla="*/ 1127051 h 1127051"/>
                <a:gd name="connsiteX8" fmla="*/ 0 w 3339970"/>
                <a:gd name="connsiteY8" fmla="*/ 1127051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970" h="1127051">
                  <a:moveTo>
                    <a:pt x="0" y="0"/>
                  </a:moveTo>
                  <a:lnTo>
                    <a:pt x="3339970" y="0"/>
                  </a:lnTo>
                  <a:lnTo>
                    <a:pt x="3339970" y="194335"/>
                  </a:lnTo>
                  <a:lnTo>
                    <a:pt x="3291840" y="189483"/>
                  </a:lnTo>
                  <a:cubicBezTo>
                    <a:pt x="3089836" y="189483"/>
                    <a:pt x="2926080" y="353239"/>
                    <a:pt x="2926080" y="555243"/>
                  </a:cubicBezTo>
                  <a:cubicBezTo>
                    <a:pt x="2926080" y="757247"/>
                    <a:pt x="3089836" y="921003"/>
                    <a:pt x="3291840" y="921003"/>
                  </a:cubicBezTo>
                  <a:lnTo>
                    <a:pt x="3339970" y="916151"/>
                  </a:lnTo>
                  <a:lnTo>
                    <a:pt x="3339970" y="1127051"/>
                  </a:lnTo>
                  <a:lnTo>
                    <a:pt x="0" y="1127051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 w="6350">
              <a:solidFill>
                <a:schemeClr val="bg1">
                  <a:alpha val="15000"/>
                </a:schemeClr>
              </a:solidFill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959C91-3AF2-488F-A1CB-33312EF84A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28972" y="2023883"/>
              <a:ext cx="640080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eorgia Pro Cond" panose="02040506050405020303" pitchFamily="18" charset="0"/>
                </a:rPr>
                <a:t>1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E89CB9A-A521-4CB9-9B2E-0F3489F1C42B}"/>
                </a:ext>
              </a:extLst>
            </p:cNvPr>
            <p:cNvGrpSpPr/>
            <p:nvPr/>
          </p:nvGrpSpPr>
          <p:grpSpPr>
            <a:xfrm>
              <a:off x="1703036" y="1968464"/>
              <a:ext cx="2559782" cy="767482"/>
              <a:chOff x="1725490" y="1677945"/>
              <a:chExt cx="2559782" cy="767482"/>
            </a:xfrm>
          </p:grpSpPr>
          <p:sp>
            <p:nvSpPr>
              <p:cNvPr id="29" name="Google Shape;1094;p45">
                <a:extLst>
                  <a:ext uri="{FF2B5EF4-FFF2-40B4-BE49-F238E27FC236}">
                    <a16:creationId xmlns:a16="http://schemas.microsoft.com/office/drawing/2014/main" id="{BA628C37-6519-45BC-8E62-BEFE0E128D86}"/>
                  </a:ext>
                </a:extLst>
              </p:cNvPr>
              <p:cNvSpPr txBox="1"/>
              <p:nvPr/>
            </p:nvSpPr>
            <p:spPr>
              <a:xfrm>
                <a:off x="2216394" y="1677945"/>
                <a:ext cx="2068878" cy="33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Data </a:t>
                </a:r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pribadi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dosen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B87909-5835-418C-B544-2314387982A6}"/>
                  </a:ext>
                </a:extLst>
              </p:cNvPr>
              <p:cNvSpPr txBox="1"/>
              <p:nvPr/>
            </p:nvSpPr>
            <p:spPr>
              <a:xfrm>
                <a:off x="1725490" y="1983762"/>
                <a:ext cx="2559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Validasi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ajuan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data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pribadi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dan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profil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dosen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3" name="Graphic 6" descr="Closed book with solid fill">
              <a:extLst>
                <a:ext uri="{FF2B5EF4-FFF2-40B4-BE49-F238E27FC236}">
                  <a16:creationId xmlns:a16="http://schemas.microsoft.com/office/drawing/2014/main" id="{A8EE8394-DC9F-470C-991A-FBA7AD917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34951" y="1965385"/>
              <a:ext cx="698740" cy="713117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1357172" y="3531215"/>
            <a:ext cx="4467021" cy="1127051"/>
            <a:chOff x="1357172" y="3531215"/>
            <a:chExt cx="4467021" cy="1127051"/>
          </a:xfrm>
        </p:grpSpPr>
        <p:sp>
          <p:nvSpPr>
            <p:cNvPr id="19" name="Freeform: Shape 8">
              <a:extLst>
                <a:ext uri="{FF2B5EF4-FFF2-40B4-BE49-F238E27FC236}">
                  <a16:creationId xmlns:a16="http://schemas.microsoft.com/office/drawing/2014/main" id="{4A0821F8-EE7A-4279-92E6-E518446988FB}"/>
                </a:ext>
              </a:extLst>
            </p:cNvPr>
            <p:cNvSpPr/>
            <p:nvPr/>
          </p:nvSpPr>
          <p:spPr>
            <a:xfrm>
              <a:off x="4697142" y="3531215"/>
              <a:ext cx="1127051" cy="1127051"/>
            </a:xfrm>
            <a:custGeom>
              <a:avLst/>
              <a:gdLst>
                <a:gd name="connsiteX0" fmla="*/ 0 w 1127051"/>
                <a:gd name="connsiteY0" fmla="*/ 0 h 1127051"/>
                <a:gd name="connsiteX1" fmla="*/ 1127051 w 1127051"/>
                <a:gd name="connsiteY1" fmla="*/ 0 h 1127051"/>
                <a:gd name="connsiteX2" fmla="*/ 1127051 w 1127051"/>
                <a:gd name="connsiteY2" fmla="*/ 1127051 h 1127051"/>
                <a:gd name="connsiteX3" fmla="*/ 0 w 1127051"/>
                <a:gd name="connsiteY3" fmla="*/ 1127051 h 1127051"/>
                <a:gd name="connsiteX4" fmla="*/ 0 w 1127051"/>
                <a:gd name="connsiteY4" fmla="*/ 916151 h 1127051"/>
                <a:gd name="connsiteX5" fmla="*/ 25584 w 1127051"/>
                <a:gd name="connsiteY5" fmla="*/ 913572 h 1127051"/>
                <a:gd name="connsiteX6" fmla="*/ 317630 w 1127051"/>
                <a:gd name="connsiteY6" fmla="*/ 555243 h 1127051"/>
                <a:gd name="connsiteX7" fmla="*/ 25584 w 1127051"/>
                <a:gd name="connsiteY7" fmla="*/ 196914 h 1127051"/>
                <a:gd name="connsiteX8" fmla="*/ 0 w 1127051"/>
                <a:gd name="connsiteY8" fmla="*/ 194335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051" h="1127051">
                  <a:moveTo>
                    <a:pt x="0" y="0"/>
                  </a:moveTo>
                  <a:lnTo>
                    <a:pt x="1127051" y="0"/>
                  </a:lnTo>
                  <a:lnTo>
                    <a:pt x="1127051" y="1127051"/>
                  </a:lnTo>
                  <a:lnTo>
                    <a:pt x="0" y="1127051"/>
                  </a:lnTo>
                  <a:lnTo>
                    <a:pt x="0" y="916151"/>
                  </a:lnTo>
                  <a:lnTo>
                    <a:pt x="25584" y="913572"/>
                  </a:lnTo>
                  <a:cubicBezTo>
                    <a:pt x="192255" y="879467"/>
                    <a:pt x="317630" y="731997"/>
                    <a:pt x="317630" y="555243"/>
                  </a:cubicBezTo>
                  <a:cubicBezTo>
                    <a:pt x="317630" y="378490"/>
                    <a:pt x="192255" y="231020"/>
                    <a:pt x="25584" y="196914"/>
                  </a:cubicBezTo>
                  <a:lnTo>
                    <a:pt x="0" y="1943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9">
              <a:extLst>
                <a:ext uri="{FF2B5EF4-FFF2-40B4-BE49-F238E27FC236}">
                  <a16:creationId xmlns:a16="http://schemas.microsoft.com/office/drawing/2014/main" id="{24481BCB-EAC0-481F-A4B4-3E0EF11E4446}"/>
                </a:ext>
              </a:extLst>
            </p:cNvPr>
            <p:cNvSpPr/>
            <p:nvPr/>
          </p:nvSpPr>
          <p:spPr>
            <a:xfrm>
              <a:off x="1357172" y="3531215"/>
              <a:ext cx="3339970" cy="1127051"/>
            </a:xfrm>
            <a:custGeom>
              <a:avLst/>
              <a:gdLst>
                <a:gd name="connsiteX0" fmla="*/ 0 w 3339970"/>
                <a:gd name="connsiteY0" fmla="*/ 0 h 1127051"/>
                <a:gd name="connsiteX1" fmla="*/ 3339970 w 3339970"/>
                <a:gd name="connsiteY1" fmla="*/ 0 h 1127051"/>
                <a:gd name="connsiteX2" fmla="*/ 3339970 w 3339970"/>
                <a:gd name="connsiteY2" fmla="*/ 194335 h 1127051"/>
                <a:gd name="connsiteX3" fmla="*/ 3291840 w 3339970"/>
                <a:gd name="connsiteY3" fmla="*/ 189483 h 1127051"/>
                <a:gd name="connsiteX4" fmla="*/ 2926080 w 3339970"/>
                <a:gd name="connsiteY4" fmla="*/ 555243 h 1127051"/>
                <a:gd name="connsiteX5" fmla="*/ 3291840 w 3339970"/>
                <a:gd name="connsiteY5" fmla="*/ 921003 h 1127051"/>
                <a:gd name="connsiteX6" fmla="*/ 3339970 w 3339970"/>
                <a:gd name="connsiteY6" fmla="*/ 916151 h 1127051"/>
                <a:gd name="connsiteX7" fmla="*/ 3339970 w 3339970"/>
                <a:gd name="connsiteY7" fmla="*/ 1127051 h 1127051"/>
                <a:gd name="connsiteX8" fmla="*/ 0 w 3339970"/>
                <a:gd name="connsiteY8" fmla="*/ 1127051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970" h="1127051">
                  <a:moveTo>
                    <a:pt x="0" y="0"/>
                  </a:moveTo>
                  <a:lnTo>
                    <a:pt x="3339970" y="0"/>
                  </a:lnTo>
                  <a:lnTo>
                    <a:pt x="3339970" y="194335"/>
                  </a:lnTo>
                  <a:lnTo>
                    <a:pt x="3291840" y="189483"/>
                  </a:lnTo>
                  <a:cubicBezTo>
                    <a:pt x="3089836" y="189483"/>
                    <a:pt x="2926080" y="353239"/>
                    <a:pt x="2926080" y="555243"/>
                  </a:cubicBezTo>
                  <a:cubicBezTo>
                    <a:pt x="2926080" y="757247"/>
                    <a:pt x="3089836" y="921003"/>
                    <a:pt x="3291840" y="921003"/>
                  </a:cubicBezTo>
                  <a:lnTo>
                    <a:pt x="3339970" y="916151"/>
                  </a:lnTo>
                  <a:lnTo>
                    <a:pt x="3339970" y="1127051"/>
                  </a:lnTo>
                  <a:lnTo>
                    <a:pt x="0" y="1127051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 w="6350">
              <a:solidFill>
                <a:schemeClr val="bg1">
                  <a:alpha val="15000"/>
                </a:schemeClr>
              </a:solidFill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5D9A078-2F2C-48AC-8A28-58DCA0E4D4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28972" y="3766418"/>
              <a:ext cx="640080" cy="640080"/>
            </a:xfrm>
            <a:prstGeom prst="ellipse">
              <a:avLst/>
            </a:prstGeom>
            <a:solidFill>
              <a:schemeClr val="accent2"/>
            </a:solidFill>
            <a:ln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eorgia Pro Cond" panose="02040506050405020303" pitchFamily="18" charset="0"/>
                </a:rPr>
                <a:t>3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AB3ADC-521F-4D10-8710-0EB96388E97A}"/>
                </a:ext>
              </a:extLst>
            </p:cNvPr>
            <p:cNvGrpSpPr/>
            <p:nvPr/>
          </p:nvGrpSpPr>
          <p:grpSpPr>
            <a:xfrm>
              <a:off x="1703036" y="3710999"/>
              <a:ext cx="2559782" cy="767482"/>
              <a:chOff x="1725490" y="3048252"/>
              <a:chExt cx="2559782" cy="767482"/>
            </a:xfrm>
          </p:grpSpPr>
          <p:sp>
            <p:nvSpPr>
              <p:cNvPr id="23" name="Google Shape;1094;p45">
                <a:extLst>
                  <a:ext uri="{FF2B5EF4-FFF2-40B4-BE49-F238E27FC236}">
                    <a16:creationId xmlns:a16="http://schemas.microsoft.com/office/drawing/2014/main" id="{EBE00DB5-4722-4A9B-A224-BF810CDE8AF6}"/>
                  </a:ext>
                </a:extLst>
              </p:cNvPr>
              <p:cNvSpPr txBox="1"/>
              <p:nvPr/>
            </p:nvSpPr>
            <p:spPr>
              <a:xfrm>
                <a:off x="2216394" y="3048252"/>
                <a:ext cx="2068878" cy="33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Kepangkatan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E76CA0-3DAA-4D5D-AD07-D9333D1A32DF}"/>
                  </a:ext>
                </a:extLst>
              </p:cNvPr>
              <p:cNvSpPr txBox="1"/>
              <p:nvPr/>
            </p:nvSpPr>
            <p:spPr>
              <a:xfrm>
                <a:off x="1725490" y="3354069"/>
                <a:ext cx="2559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Penambahan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/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perbaikan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data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kepangkatan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dosen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7" name="Graphic 51" descr="Upstairs with solid fill">
              <a:extLst>
                <a:ext uri="{FF2B5EF4-FFF2-40B4-BE49-F238E27FC236}">
                  <a16:creationId xmlns:a16="http://schemas.microsoft.com/office/drawing/2014/main" id="{223882C1-0B8D-46E7-B997-6418BC57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963064" y="3719423"/>
              <a:ext cx="770627" cy="756250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1357172" y="5273749"/>
            <a:ext cx="4467021" cy="1127051"/>
            <a:chOff x="1357172" y="5273749"/>
            <a:chExt cx="4467021" cy="1127051"/>
          </a:xfrm>
        </p:grpSpPr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17BD8AAF-B85D-4E4F-98A9-D7113EEF9FF8}"/>
                </a:ext>
              </a:extLst>
            </p:cNvPr>
            <p:cNvSpPr/>
            <p:nvPr/>
          </p:nvSpPr>
          <p:spPr>
            <a:xfrm>
              <a:off x="4697142" y="5273749"/>
              <a:ext cx="1127051" cy="1127051"/>
            </a:xfrm>
            <a:custGeom>
              <a:avLst/>
              <a:gdLst>
                <a:gd name="connsiteX0" fmla="*/ 0 w 1127051"/>
                <a:gd name="connsiteY0" fmla="*/ 0 h 1127051"/>
                <a:gd name="connsiteX1" fmla="*/ 1127051 w 1127051"/>
                <a:gd name="connsiteY1" fmla="*/ 0 h 1127051"/>
                <a:gd name="connsiteX2" fmla="*/ 1127051 w 1127051"/>
                <a:gd name="connsiteY2" fmla="*/ 1127051 h 1127051"/>
                <a:gd name="connsiteX3" fmla="*/ 0 w 1127051"/>
                <a:gd name="connsiteY3" fmla="*/ 1127051 h 1127051"/>
                <a:gd name="connsiteX4" fmla="*/ 0 w 1127051"/>
                <a:gd name="connsiteY4" fmla="*/ 916151 h 1127051"/>
                <a:gd name="connsiteX5" fmla="*/ 25584 w 1127051"/>
                <a:gd name="connsiteY5" fmla="*/ 913572 h 1127051"/>
                <a:gd name="connsiteX6" fmla="*/ 317630 w 1127051"/>
                <a:gd name="connsiteY6" fmla="*/ 555243 h 1127051"/>
                <a:gd name="connsiteX7" fmla="*/ 25584 w 1127051"/>
                <a:gd name="connsiteY7" fmla="*/ 196914 h 1127051"/>
                <a:gd name="connsiteX8" fmla="*/ 0 w 1127051"/>
                <a:gd name="connsiteY8" fmla="*/ 194335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051" h="1127051">
                  <a:moveTo>
                    <a:pt x="0" y="0"/>
                  </a:moveTo>
                  <a:lnTo>
                    <a:pt x="1127051" y="0"/>
                  </a:lnTo>
                  <a:lnTo>
                    <a:pt x="1127051" y="1127051"/>
                  </a:lnTo>
                  <a:lnTo>
                    <a:pt x="0" y="1127051"/>
                  </a:lnTo>
                  <a:lnTo>
                    <a:pt x="0" y="916151"/>
                  </a:lnTo>
                  <a:lnTo>
                    <a:pt x="25584" y="913572"/>
                  </a:lnTo>
                  <a:cubicBezTo>
                    <a:pt x="192255" y="879467"/>
                    <a:pt x="317630" y="731997"/>
                    <a:pt x="317630" y="555243"/>
                  </a:cubicBezTo>
                  <a:cubicBezTo>
                    <a:pt x="317630" y="378490"/>
                    <a:pt x="192255" y="231020"/>
                    <a:pt x="25584" y="196914"/>
                  </a:cubicBezTo>
                  <a:lnTo>
                    <a:pt x="0" y="1943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77BC4C7D-FB9A-4AE8-82E7-0E5B6C6AF190}"/>
                </a:ext>
              </a:extLst>
            </p:cNvPr>
            <p:cNvSpPr/>
            <p:nvPr/>
          </p:nvSpPr>
          <p:spPr>
            <a:xfrm>
              <a:off x="1357172" y="5273749"/>
              <a:ext cx="3339970" cy="1127051"/>
            </a:xfrm>
            <a:custGeom>
              <a:avLst/>
              <a:gdLst>
                <a:gd name="connsiteX0" fmla="*/ 0 w 3339970"/>
                <a:gd name="connsiteY0" fmla="*/ 0 h 1127051"/>
                <a:gd name="connsiteX1" fmla="*/ 3339970 w 3339970"/>
                <a:gd name="connsiteY1" fmla="*/ 0 h 1127051"/>
                <a:gd name="connsiteX2" fmla="*/ 3339970 w 3339970"/>
                <a:gd name="connsiteY2" fmla="*/ 194335 h 1127051"/>
                <a:gd name="connsiteX3" fmla="*/ 3291840 w 3339970"/>
                <a:gd name="connsiteY3" fmla="*/ 189483 h 1127051"/>
                <a:gd name="connsiteX4" fmla="*/ 2926080 w 3339970"/>
                <a:gd name="connsiteY4" fmla="*/ 555243 h 1127051"/>
                <a:gd name="connsiteX5" fmla="*/ 3291840 w 3339970"/>
                <a:gd name="connsiteY5" fmla="*/ 921003 h 1127051"/>
                <a:gd name="connsiteX6" fmla="*/ 3339970 w 3339970"/>
                <a:gd name="connsiteY6" fmla="*/ 916151 h 1127051"/>
                <a:gd name="connsiteX7" fmla="*/ 3339970 w 3339970"/>
                <a:gd name="connsiteY7" fmla="*/ 1127051 h 1127051"/>
                <a:gd name="connsiteX8" fmla="*/ 0 w 3339970"/>
                <a:gd name="connsiteY8" fmla="*/ 1127051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970" h="1127051">
                  <a:moveTo>
                    <a:pt x="0" y="0"/>
                  </a:moveTo>
                  <a:lnTo>
                    <a:pt x="3339970" y="0"/>
                  </a:lnTo>
                  <a:lnTo>
                    <a:pt x="3339970" y="194335"/>
                  </a:lnTo>
                  <a:lnTo>
                    <a:pt x="3291840" y="189483"/>
                  </a:lnTo>
                  <a:cubicBezTo>
                    <a:pt x="3089836" y="189483"/>
                    <a:pt x="2926080" y="353239"/>
                    <a:pt x="2926080" y="555243"/>
                  </a:cubicBezTo>
                  <a:cubicBezTo>
                    <a:pt x="2926080" y="757247"/>
                    <a:pt x="3089836" y="921003"/>
                    <a:pt x="3291840" y="921003"/>
                  </a:cubicBezTo>
                  <a:lnTo>
                    <a:pt x="3339970" y="916151"/>
                  </a:lnTo>
                  <a:lnTo>
                    <a:pt x="3339970" y="1127051"/>
                  </a:lnTo>
                  <a:lnTo>
                    <a:pt x="0" y="1127051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 w="6350">
              <a:solidFill>
                <a:schemeClr val="bg1">
                  <a:alpha val="15000"/>
                </a:schemeClr>
              </a:solidFill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2D61EF7-039B-4ABC-8034-F2421D93D6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28972" y="5508952"/>
              <a:ext cx="640080" cy="640080"/>
            </a:xfrm>
            <a:prstGeom prst="ellipse">
              <a:avLst/>
            </a:prstGeom>
            <a:solidFill>
              <a:schemeClr val="accent3"/>
            </a:solidFill>
            <a:ln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eorgia Pro Cond" panose="02040506050405020303" pitchFamily="18" charset="0"/>
                </a:rPr>
                <a:t>5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00F03E3-F9DE-44E4-BE00-16540D155C1F}"/>
                </a:ext>
              </a:extLst>
            </p:cNvPr>
            <p:cNvGrpSpPr/>
            <p:nvPr/>
          </p:nvGrpSpPr>
          <p:grpSpPr>
            <a:xfrm>
              <a:off x="1703036" y="5453533"/>
              <a:ext cx="2559782" cy="800922"/>
              <a:chOff x="1725490" y="4396834"/>
              <a:chExt cx="2559782" cy="800922"/>
            </a:xfrm>
          </p:grpSpPr>
          <p:sp>
            <p:nvSpPr>
              <p:cNvPr id="17" name="Google Shape;1094;p45">
                <a:extLst>
                  <a:ext uri="{FF2B5EF4-FFF2-40B4-BE49-F238E27FC236}">
                    <a16:creationId xmlns:a16="http://schemas.microsoft.com/office/drawing/2014/main" id="{D57BCDB8-4267-47C6-8537-3DCBA2E3EC84}"/>
                  </a:ext>
                </a:extLst>
              </p:cNvPr>
              <p:cNvSpPr txBox="1"/>
              <p:nvPr/>
            </p:nvSpPr>
            <p:spPr>
              <a:xfrm>
                <a:off x="2216394" y="4396834"/>
                <a:ext cx="2068878" cy="33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Penilaian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serdos</a:t>
                </a:r>
                <a:endPara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FB1859-7894-4994-A095-5DEC7FB8D960}"/>
                  </a:ext>
                </a:extLst>
              </p:cNvPr>
              <p:cNvSpPr txBox="1"/>
              <p:nvPr/>
            </p:nvSpPr>
            <p:spPr>
              <a:xfrm>
                <a:off x="1725490" y="4736091"/>
                <a:ext cx="2559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Penilaian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oleh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mahasiswa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,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teman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sejawat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dan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atasan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52" name="Graphic 53" descr="Blueprint with solid fill">
              <a:extLst>
                <a:ext uri="{FF2B5EF4-FFF2-40B4-BE49-F238E27FC236}">
                  <a16:creationId xmlns:a16="http://schemas.microsoft.com/office/drawing/2014/main" id="{EC292C8E-28C5-41EC-BDFC-981565479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034951" y="5473460"/>
              <a:ext cx="698740" cy="684363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6322899" y="1790571"/>
            <a:ext cx="4467021" cy="1128889"/>
            <a:chOff x="6322899" y="1790571"/>
            <a:chExt cx="4467021" cy="1128889"/>
          </a:xfrm>
        </p:grpSpPr>
        <p:sp>
          <p:nvSpPr>
            <p:cNvPr id="46" name="Freeform: Shape 14">
              <a:extLst>
                <a:ext uri="{FF2B5EF4-FFF2-40B4-BE49-F238E27FC236}">
                  <a16:creationId xmlns:a16="http://schemas.microsoft.com/office/drawing/2014/main" id="{76A7A44B-8BFA-4872-A86F-2E3C24C3D2DF}"/>
                </a:ext>
              </a:extLst>
            </p:cNvPr>
            <p:cNvSpPr/>
            <p:nvPr/>
          </p:nvSpPr>
          <p:spPr>
            <a:xfrm rot="10800000">
              <a:off x="7449950" y="1790571"/>
              <a:ext cx="3339970" cy="1127051"/>
            </a:xfrm>
            <a:custGeom>
              <a:avLst/>
              <a:gdLst>
                <a:gd name="connsiteX0" fmla="*/ 0 w 3339970"/>
                <a:gd name="connsiteY0" fmla="*/ 0 h 1127051"/>
                <a:gd name="connsiteX1" fmla="*/ 3339970 w 3339970"/>
                <a:gd name="connsiteY1" fmla="*/ 0 h 1127051"/>
                <a:gd name="connsiteX2" fmla="*/ 3339970 w 3339970"/>
                <a:gd name="connsiteY2" fmla="*/ 194335 h 1127051"/>
                <a:gd name="connsiteX3" fmla="*/ 3291840 w 3339970"/>
                <a:gd name="connsiteY3" fmla="*/ 189483 h 1127051"/>
                <a:gd name="connsiteX4" fmla="*/ 2926080 w 3339970"/>
                <a:gd name="connsiteY4" fmla="*/ 555243 h 1127051"/>
                <a:gd name="connsiteX5" fmla="*/ 3291840 w 3339970"/>
                <a:gd name="connsiteY5" fmla="*/ 921003 h 1127051"/>
                <a:gd name="connsiteX6" fmla="*/ 3339970 w 3339970"/>
                <a:gd name="connsiteY6" fmla="*/ 916151 h 1127051"/>
                <a:gd name="connsiteX7" fmla="*/ 3339970 w 3339970"/>
                <a:gd name="connsiteY7" fmla="*/ 1127051 h 1127051"/>
                <a:gd name="connsiteX8" fmla="*/ 0 w 3339970"/>
                <a:gd name="connsiteY8" fmla="*/ 1127051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970" h="1127051">
                  <a:moveTo>
                    <a:pt x="0" y="0"/>
                  </a:moveTo>
                  <a:lnTo>
                    <a:pt x="3339970" y="0"/>
                  </a:lnTo>
                  <a:lnTo>
                    <a:pt x="3339970" y="194335"/>
                  </a:lnTo>
                  <a:lnTo>
                    <a:pt x="3291840" y="189483"/>
                  </a:lnTo>
                  <a:cubicBezTo>
                    <a:pt x="3089836" y="189483"/>
                    <a:pt x="2926080" y="353239"/>
                    <a:pt x="2926080" y="555243"/>
                  </a:cubicBezTo>
                  <a:cubicBezTo>
                    <a:pt x="2926080" y="757247"/>
                    <a:pt x="3089836" y="921003"/>
                    <a:pt x="3291840" y="921003"/>
                  </a:cubicBezTo>
                  <a:lnTo>
                    <a:pt x="3339970" y="916151"/>
                  </a:lnTo>
                  <a:lnTo>
                    <a:pt x="3339970" y="1127051"/>
                  </a:lnTo>
                  <a:lnTo>
                    <a:pt x="0" y="1127051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 w="6350">
              <a:solidFill>
                <a:schemeClr val="bg1">
                  <a:alpha val="15000"/>
                </a:schemeClr>
              </a:solidFill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6FEF36D-325E-41EC-9743-B44D8E942D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1032" y="2046527"/>
              <a:ext cx="640080" cy="640080"/>
            </a:xfrm>
            <a:prstGeom prst="ellipse">
              <a:avLst/>
            </a:prstGeom>
            <a:solidFill>
              <a:schemeClr val="accent4"/>
            </a:solidFill>
            <a:ln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eorgia Pro Cond" panose="02040506050405020303" pitchFamily="18" charset="0"/>
                </a:rPr>
                <a:t>2</a:t>
              </a:r>
            </a:p>
          </p:txBody>
        </p:sp>
        <p:sp>
          <p:nvSpPr>
            <p:cNvPr id="48" name="Freeform: Shape 16">
              <a:extLst>
                <a:ext uri="{FF2B5EF4-FFF2-40B4-BE49-F238E27FC236}">
                  <a16:creationId xmlns:a16="http://schemas.microsoft.com/office/drawing/2014/main" id="{2E040534-AD78-4007-979C-65F721B8C7C6}"/>
                </a:ext>
              </a:extLst>
            </p:cNvPr>
            <p:cNvSpPr/>
            <p:nvPr/>
          </p:nvSpPr>
          <p:spPr>
            <a:xfrm rot="10800000">
              <a:off x="6322899" y="1792409"/>
              <a:ext cx="1127051" cy="1127051"/>
            </a:xfrm>
            <a:custGeom>
              <a:avLst/>
              <a:gdLst>
                <a:gd name="connsiteX0" fmla="*/ 0 w 1127051"/>
                <a:gd name="connsiteY0" fmla="*/ 0 h 1127051"/>
                <a:gd name="connsiteX1" fmla="*/ 1127051 w 1127051"/>
                <a:gd name="connsiteY1" fmla="*/ 0 h 1127051"/>
                <a:gd name="connsiteX2" fmla="*/ 1127051 w 1127051"/>
                <a:gd name="connsiteY2" fmla="*/ 1127051 h 1127051"/>
                <a:gd name="connsiteX3" fmla="*/ 0 w 1127051"/>
                <a:gd name="connsiteY3" fmla="*/ 1127051 h 1127051"/>
                <a:gd name="connsiteX4" fmla="*/ 0 w 1127051"/>
                <a:gd name="connsiteY4" fmla="*/ 916151 h 1127051"/>
                <a:gd name="connsiteX5" fmla="*/ 25584 w 1127051"/>
                <a:gd name="connsiteY5" fmla="*/ 913572 h 1127051"/>
                <a:gd name="connsiteX6" fmla="*/ 317630 w 1127051"/>
                <a:gd name="connsiteY6" fmla="*/ 555243 h 1127051"/>
                <a:gd name="connsiteX7" fmla="*/ 25584 w 1127051"/>
                <a:gd name="connsiteY7" fmla="*/ 196914 h 1127051"/>
                <a:gd name="connsiteX8" fmla="*/ 0 w 1127051"/>
                <a:gd name="connsiteY8" fmla="*/ 194335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051" h="1127051">
                  <a:moveTo>
                    <a:pt x="0" y="0"/>
                  </a:moveTo>
                  <a:lnTo>
                    <a:pt x="1127051" y="0"/>
                  </a:lnTo>
                  <a:lnTo>
                    <a:pt x="1127051" y="1127051"/>
                  </a:lnTo>
                  <a:lnTo>
                    <a:pt x="0" y="1127051"/>
                  </a:lnTo>
                  <a:lnTo>
                    <a:pt x="0" y="916151"/>
                  </a:lnTo>
                  <a:lnTo>
                    <a:pt x="25584" y="913572"/>
                  </a:lnTo>
                  <a:cubicBezTo>
                    <a:pt x="192255" y="879467"/>
                    <a:pt x="317630" y="731997"/>
                    <a:pt x="317630" y="555243"/>
                  </a:cubicBezTo>
                  <a:cubicBezTo>
                    <a:pt x="317630" y="378490"/>
                    <a:pt x="192255" y="231020"/>
                    <a:pt x="25584" y="196914"/>
                  </a:cubicBezTo>
                  <a:lnTo>
                    <a:pt x="0" y="1943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6B2ECF7-4EEC-4666-B6C2-F5E53AE85D71}"/>
                </a:ext>
              </a:extLst>
            </p:cNvPr>
            <p:cNvGrpSpPr/>
            <p:nvPr/>
          </p:nvGrpSpPr>
          <p:grpSpPr>
            <a:xfrm>
              <a:off x="7940852" y="1970356"/>
              <a:ext cx="2559782" cy="767482"/>
              <a:chOff x="752222" y="4565512"/>
              <a:chExt cx="2559782" cy="767482"/>
            </a:xfrm>
          </p:grpSpPr>
          <p:sp>
            <p:nvSpPr>
              <p:cNvPr id="50" name="Google Shape;1094;p45">
                <a:extLst>
                  <a:ext uri="{FF2B5EF4-FFF2-40B4-BE49-F238E27FC236}">
                    <a16:creationId xmlns:a16="http://schemas.microsoft.com/office/drawing/2014/main" id="{26502AFA-E18C-4CB9-9D16-67044F868A68}"/>
                  </a:ext>
                </a:extLst>
              </p:cNvPr>
              <p:cNvSpPr txBox="1"/>
              <p:nvPr/>
            </p:nvSpPr>
            <p:spPr>
              <a:xfrm>
                <a:off x="752223" y="4565512"/>
                <a:ext cx="2068878" cy="33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Jabatan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Fungsional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C7D7C23-6D6B-4844-AA1E-BCEC9A4A4F47}"/>
                  </a:ext>
                </a:extLst>
              </p:cNvPr>
              <p:cNvSpPr txBox="1"/>
              <p:nvPr/>
            </p:nvSpPr>
            <p:spPr>
              <a:xfrm>
                <a:off x="752222" y="4871329"/>
                <a:ext cx="2559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Validasi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ajuan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baru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atau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perbaikan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dari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jafung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dosen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54" name="Graphic 54" descr="User with solid fill">
              <a:extLst>
                <a:ext uri="{FF2B5EF4-FFF2-40B4-BE49-F238E27FC236}">
                  <a16:creationId xmlns:a16="http://schemas.microsoft.com/office/drawing/2014/main" id="{437E87D3-A093-4214-8A62-1C0A9FF30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386423" y="1965385"/>
              <a:ext cx="741872" cy="756250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6322899" y="3530296"/>
            <a:ext cx="4467021" cy="1128889"/>
            <a:chOff x="6322899" y="3530296"/>
            <a:chExt cx="4467021" cy="1128889"/>
          </a:xfrm>
        </p:grpSpPr>
        <p:sp>
          <p:nvSpPr>
            <p:cNvPr id="40" name="Freeform: Shape 17">
              <a:extLst>
                <a:ext uri="{FF2B5EF4-FFF2-40B4-BE49-F238E27FC236}">
                  <a16:creationId xmlns:a16="http://schemas.microsoft.com/office/drawing/2014/main" id="{CEE88A0A-3661-4254-80F4-C590110A3DDE}"/>
                </a:ext>
              </a:extLst>
            </p:cNvPr>
            <p:cNvSpPr/>
            <p:nvPr/>
          </p:nvSpPr>
          <p:spPr>
            <a:xfrm rot="10800000">
              <a:off x="7449950" y="3530296"/>
              <a:ext cx="3339970" cy="1127051"/>
            </a:xfrm>
            <a:custGeom>
              <a:avLst/>
              <a:gdLst>
                <a:gd name="connsiteX0" fmla="*/ 0 w 3339970"/>
                <a:gd name="connsiteY0" fmla="*/ 0 h 1127051"/>
                <a:gd name="connsiteX1" fmla="*/ 3339970 w 3339970"/>
                <a:gd name="connsiteY1" fmla="*/ 0 h 1127051"/>
                <a:gd name="connsiteX2" fmla="*/ 3339970 w 3339970"/>
                <a:gd name="connsiteY2" fmla="*/ 194335 h 1127051"/>
                <a:gd name="connsiteX3" fmla="*/ 3291840 w 3339970"/>
                <a:gd name="connsiteY3" fmla="*/ 189483 h 1127051"/>
                <a:gd name="connsiteX4" fmla="*/ 2926080 w 3339970"/>
                <a:gd name="connsiteY4" fmla="*/ 555243 h 1127051"/>
                <a:gd name="connsiteX5" fmla="*/ 3291840 w 3339970"/>
                <a:gd name="connsiteY5" fmla="*/ 921003 h 1127051"/>
                <a:gd name="connsiteX6" fmla="*/ 3339970 w 3339970"/>
                <a:gd name="connsiteY6" fmla="*/ 916151 h 1127051"/>
                <a:gd name="connsiteX7" fmla="*/ 3339970 w 3339970"/>
                <a:gd name="connsiteY7" fmla="*/ 1127051 h 1127051"/>
                <a:gd name="connsiteX8" fmla="*/ 0 w 3339970"/>
                <a:gd name="connsiteY8" fmla="*/ 1127051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970" h="1127051">
                  <a:moveTo>
                    <a:pt x="0" y="0"/>
                  </a:moveTo>
                  <a:lnTo>
                    <a:pt x="3339970" y="0"/>
                  </a:lnTo>
                  <a:lnTo>
                    <a:pt x="3339970" y="194335"/>
                  </a:lnTo>
                  <a:lnTo>
                    <a:pt x="3291840" y="189483"/>
                  </a:lnTo>
                  <a:cubicBezTo>
                    <a:pt x="3089836" y="189483"/>
                    <a:pt x="2926080" y="353239"/>
                    <a:pt x="2926080" y="555243"/>
                  </a:cubicBezTo>
                  <a:cubicBezTo>
                    <a:pt x="2926080" y="757247"/>
                    <a:pt x="3089836" y="921003"/>
                    <a:pt x="3291840" y="921003"/>
                  </a:cubicBezTo>
                  <a:lnTo>
                    <a:pt x="3339970" y="916151"/>
                  </a:lnTo>
                  <a:lnTo>
                    <a:pt x="3339970" y="1127051"/>
                  </a:lnTo>
                  <a:lnTo>
                    <a:pt x="0" y="1127051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 w="6350">
              <a:solidFill>
                <a:schemeClr val="bg1">
                  <a:alpha val="15000"/>
                </a:schemeClr>
              </a:solidFill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931C578-FB5F-4094-9030-0D7027C342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1032" y="3786252"/>
              <a:ext cx="640080" cy="640080"/>
            </a:xfrm>
            <a:prstGeom prst="ellipse">
              <a:avLst/>
            </a:prstGeom>
            <a:solidFill>
              <a:schemeClr val="accent5"/>
            </a:solidFill>
            <a:ln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eorgia Pro Cond" panose="02040506050405020303" pitchFamily="18" charset="0"/>
                </a:rPr>
                <a:t>4</a:t>
              </a:r>
            </a:p>
          </p:txBody>
        </p:sp>
        <p:sp>
          <p:nvSpPr>
            <p:cNvPr id="42" name="Freeform: Shape 19">
              <a:extLst>
                <a:ext uri="{FF2B5EF4-FFF2-40B4-BE49-F238E27FC236}">
                  <a16:creationId xmlns:a16="http://schemas.microsoft.com/office/drawing/2014/main" id="{2482F00C-6EE4-44E3-8E90-1D5C4180DDC5}"/>
                </a:ext>
              </a:extLst>
            </p:cNvPr>
            <p:cNvSpPr/>
            <p:nvPr/>
          </p:nvSpPr>
          <p:spPr>
            <a:xfrm rot="10800000">
              <a:off x="6322899" y="3532134"/>
              <a:ext cx="1127051" cy="1127051"/>
            </a:xfrm>
            <a:custGeom>
              <a:avLst/>
              <a:gdLst>
                <a:gd name="connsiteX0" fmla="*/ 0 w 1127051"/>
                <a:gd name="connsiteY0" fmla="*/ 0 h 1127051"/>
                <a:gd name="connsiteX1" fmla="*/ 1127051 w 1127051"/>
                <a:gd name="connsiteY1" fmla="*/ 0 h 1127051"/>
                <a:gd name="connsiteX2" fmla="*/ 1127051 w 1127051"/>
                <a:gd name="connsiteY2" fmla="*/ 1127051 h 1127051"/>
                <a:gd name="connsiteX3" fmla="*/ 0 w 1127051"/>
                <a:gd name="connsiteY3" fmla="*/ 1127051 h 1127051"/>
                <a:gd name="connsiteX4" fmla="*/ 0 w 1127051"/>
                <a:gd name="connsiteY4" fmla="*/ 916151 h 1127051"/>
                <a:gd name="connsiteX5" fmla="*/ 25584 w 1127051"/>
                <a:gd name="connsiteY5" fmla="*/ 913572 h 1127051"/>
                <a:gd name="connsiteX6" fmla="*/ 317630 w 1127051"/>
                <a:gd name="connsiteY6" fmla="*/ 555243 h 1127051"/>
                <a:gd name="connsiteX7" fmla="*/ 25584 w 1127051"/>
                <a:gd name="connsiteY7" fmla="*/ 196914 h 1127051"/>
                <a:gd name="connsiteX8" fmla="*/ 0 w 1127051"/>
                <a:gd name="connsiteY8" fmla="*/ 194335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051" h="1127051">
                  <a:moveTo>
                    <a:pt x="0" y="0"/>
                  </a:moveTo>
                  <a:lnTo>
                    <a:pt x="1127051" y="0"/>
                  </a:lnTo>
                  <a:lnTo>
                    <a:pt x="1127051" y="1127051"/>
                  </a:lnTo>
                  <a:lnTo>
                    <a:pt x="0" y="1127051"/>
                  </a:lnTo>
                  <a:lnTo>
                    <a:pt x="0" y="916151"/>
                  </a:lnTo>
                  <a:lnTo>
                    <a:pt x="25584" y="913572"/>
                  </a:lnTo>
                  <a:cubicBezTo>
                    <a:pt x="192255" y="879467"/>
                    <a:pt x="317630" y="731997"/>
                    <a:pt x="317630" y="555243"/>
                  </a:cubicBezTo>
                  <a:cubicBezTo>
                    <a:pt x="317630" y="378490"/>
                    <a:pt x="192255" y="231020"/>
                    <a:pt x="25584" y="196914"/>
                  </a:cubicBezTo>
                  <a:lnTo>
                    <a:pt x="0" y="19433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4269B8A-5D36-4E91-BF0E-DC24343FF0B5}"/>
                </a:ext>
              </a:extLst>
            </p:cNvPr>
            <p:cNvGrpSpPr/>
            <p:nvPr/>
          </p:nvGrpSpPr>
          <p:grpSpPr>
            <a:xfrm>
              <a:off x="7940852" y="3710081"/>
              <a:ext cx="2559782" cy="640872"/>
              <a:chOff x="752222" y="4565512"/>
              <a:chExt cx="2559782" cy="640872"/>
            </a:xfrm>
          </p:grpSpPr>
          <p:sp>
            <p:nvSpPr>
              <p:cNvPr id="44" name="Google Shape;1094;p45">
                <a:extLst>
                  <a:ext uri="{FF2B5EF4-FFF2-40B4-BE49-F238E27FC236}">
                    <a16:creationId xmlns:a16="http://schemas.microsoft.com/office/drawing/2014/main" id="{D5DAF182-D749-40A5-A111-EC7CBDDE310F}"/>
                  </a:ext>
                </a:extLst>
              </p:cNvPr>
              <p:cNvSpPr txBox="1"/>
              <p:nvPr/>
            </p:nvSpPr>
            <p:spPr>
              <a:xfrm>
                <a:off x="752223" y="4565512"/>
                <a:ext cx="2068878" cy="33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Sertifikasi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dosen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590431A-FB48-4268-AD34-3396B9C7E971}"/>
                  </a:ext>
                </a:extLst>
              </p:cNvPr>
              <p:cNvSpPr txBox="1"/>
              <p:nvPr/>
            </p:nvSpPr>
            <p:spPr>
              <a:xfrm>
                <a:off x="752222" y="4929385"/>
                <a:ext cx="25597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Perbaikan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data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sertifikasi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dosen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55" name="Graphic 55" descr="Contract with solid fill">
              <a:extLst>
                <a:ext uri="{FF2B5EF4-FFF2-40B4-BE49-F238E27FC236}">
                  <a16:creationId xmlns:a16="http://schemas.microsoft.com/office/drawing/2014/main" id="{5E3A92D2-7A27-429A-BEBA-225C5A476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386423" y="3719423"/>
              <a:ext cx="698740" cy="69874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6322898" y="5270021"/>
            <a:ext cx="4467021" cy="1128889"/>
            <a:chOff x="6322898" y="5270021"/>
            <a:chExt cx="4467021" cy="1128889"/>
          </a:xfrm>
        </p:grpSpPr>
        <p:sp>
          <p:nvSpPr>
            <p:cNvPr id="34" name="Freeform: Shape 20">
              <a:extLst>
                <a:ext uri="{FF2B5EF4-FFF2-40B4-BE49-F238E27FC236}">
                  <a16:creationId xmlns:a16="http://schemas.microsoft.com/office/drawing/2014/main" id="{A0DC469D-FE57-48A8-B780-49B247EF2196}"/>
                </a:ext>
              </a:extLst>
            </p:cNvPr>
            <p:cNvSpPr/>
            <p:nvPr/>
          </p:nvSpPr>
          <p:spPr>
            <a:xfrm rot="10800000">
              <a:off x="7449949" y="5270021"/>
              <a:ext cx="3339970" cy="1127051"/>
            </a:xfrm>
            <a:custGeom>
              <a:avLst/>
              <a:gdLst>
                <a:gd name="connsiteX0" fmla="*/ 0 w 3339970"/>
                <a:gd name="connsiteY0" fmla="*/ 0 h 1127051"/>
                <a:gd name="connsiteX1" fmla="*/ 3339970 w 3339970"/>
                <a:gd name="connsiteY1" fmla="*/ 0 h 1127051"/>
                <a:gd name="connsiteX2" fmla="*/ 3339970 w 3339970"/>
                <a:gd name="connsiteY2" fmla="*/ 194335 h 1127051"/>
                <a:gd name="connsiteX3" fmla="*/ 3291840 w 3339970"/>
                <a:gd name="connsiteY3" fmla="*/ 189483 h 1127051"/>
                <a:gd name="connsiteX4" fmla="*/ 2926080 w 3339970"/>
                <a:gd name="connsiteY4" fmla="*/ 555243 h 1127051"/>
                <a:gd name="connsiteX5" fmla="*/ 3291840 w 3339970"/>
                <a:gd name="connsiteY5" fmla="*/ 921003 h 1127051"/>
                <a:gd name="connsiteX6" fmla="*/ 3339970 w 3339970"/>
                <a:gd name="connsiteY6" fmla="*/ 916151 h 1127051"/>
                <a:gd name="connsiteX7" fmla="*/ 3339970 w 3339970"/>
                <a:gd name="connsiteY7" fmla="*/ 1127051 h 1127051"/>
                <a:gd name="connsiteX8" fmla="*/ 0 w 3339970"/>
                <a:gd name="connsiteY8" fmla="*/ 1127051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970" h="1127051">
                  <a:moveTo>
                    <a:pt x="0" y="0"/>
                  </a:moveTo>
                  <a:lnTo>
                    <a:pt x="3339970" y="0"/>
                  </a:lnTo>
                  <a:lnTo>
                    <a:pt x="3339970" y="194335"/>
                  </a:lnTo>
                  <a:lnTo>
                    <a:pt x="3291840" y="189483"/>
                  </a:lnTo>
                  <a:cubicBezTo>
                    <a:pt x="3089836" y="189483"/>
                    <a:pt x="2926080" y="353239"/>
                    <a:pt x="2926080" y="555243"/>
                  </a:cubicBezTo>
                  <a:cubicBezTo>
                    <a:pt x="2926080" y="757247"/>
                    <a:pt x="3089836" y="921003"/>
                    <a:pt x="3291840" y="921003"/>
                  </a:cubicBezTo>
                  <a:lnTo>
                    <a:pt x="3339970" y="916151"/>
                  </a:lnTo>
                  <a:lnTo>
                    <a:pt x="3339970" y="1127051"/>
                  </a:lnTo>
                  <a:lnTo>
                    <a:pt x="0" y="1127051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 w="6350">
              <a:solidFill>
                <a:schemeClr val="bg1">
                  <a:alpha val="15000"/>
                </a:schemeClr>
              </a:solidFill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5C782A7-3F06-4B0A-8D5E-98CD401AA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1031" y="5525977"/>
              <a:ext cx="640080" cy="640080"/>
            </a:xfrm>
            <a:prstGeom prst="ellipse">
              <a:avLst/>
            </a:prstGeom>
            <a:solidFill>
              <a:schemeClr val="accent6"/>
            </a:solidFill>
            <a:ln>
              <a:noFill/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eorgia Pro Cond" panose="02040506050405020303" pitchFamily="18" charset="0"/>
                </a:rPr>
                <a:t>6</a:t>
              </a:r>
            </a:p>
          </p:txBody>
        </p:sp>
        <p:sp>
          <p:nvSpPr>
            <p:cNvPr id="36" name="Freeform: Shape 22">
              <a:extLst>
                <a:ext uri="{FF2B5EF4-FFF2-40B4-BE49-F238E27FC236}">
                  <a16:creationId xmlns:a16="http://schemas.microsoft.com/office/drawing/2014/main" id="{4383A539-8AD3-4269-A3C5-88A016E31BEF}"/>
                </a:ext>
              </a:extLst>
            </p:cNvPr>
            <p:cNvSpPr/>
            <p:nvPr/>
          </p:nvSpPr>
          <p:spPr>
            <a:xfrm rot="10800000">
              <a:off x="6322898" y="5271859"/>
              <a:ext cx="1127051" cy="1127051"/>
            </a:xfrm>
            <a:custGeom>
              <a:avLst/>
              <a:gdLst>
                <a:gd name="connsiteX0" fmla="*/ 0 w 1127051"/>
                <a:gd name="connsiteY0" fmla="*/ 0 h 1127051"/>
                <a:gd name="connsiteX1" fmla="*/ 1127051 w 1127051"/>
                <a:gd name="connsiteY1" fmla="*/ 0 h 1127051"/>
                <a:gd name="connsiteX2" fmla="*/ 1127051 w 1127051"/>
                <a:gd name="connsiteY2" fmla="*/ 1127051 h 1127051"/>
                <a:gd name="connsiteX3" fmla="*/ 0 w 1127051"/>
                <a:gd name="connsiteY3" fmla="*/ 1127051 h 1127051"/>
                <a:gd name="connsiteX4" fmla="*/ 0 w 1127051"/>
                <a:gd name="connsiteY4" fmla="*/ 916151 h 1127051"/>
                <a:gd name="connsiteX5" fmla="*/ 25584 w 1127051"/>
                <a:gd name="connsiteY5" fmla="*/ 913572 h 1127051"/>
                <a:gd name="connsiteX6" fmla="*/ 317630 w 1127051"/>
                <a:gd name="connsiteY6" fmla="*/ 555243 h 1127051"/>
                <a:gd name="connsiteX7" fmla="*/ 25584 w 1127051"/>
                <a:gd name="connsiteY7" fmla="*/ 196914 h 1127051"/>
                <a:gd name="connsiteX8" fmla="*/ 0 w 1127051"/>
                <a:gd name="connsiteY8" fmla="*/ 194335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051" h="1127051">
                  <a:moveTo>
                    <a:pt x="0" y="0"/>
                  </a:moveTo>
                  <a:lnTo>
                    <a:pt x="1127051" y="0"/>
                  </a:lnTo>
                  <a:lnTo>
                    <a:pt x="1127051" y="1127051"/>
                  </a:lnTo>
                  <a:lnTo>
                    <a:pt x="0" y="1127051"/>
                  </a:lnTo>
                  <a:lnTo>
                    <a:pt x="0" y="916151"/>
                  </a:lnTo>
                  <a:lnTo>
                    <a:pt x="25584" y="913572"/>
                  </a:lnTo>
                  <a:cubicBezTo>
                    <a:pt x="192255" y="879467"/>
                    <a:pt x="317630" y="731997"/>
                    <a:pt x="317630" y="555243"/>
                  </a:cubicBezTo>
                  <a:cubicBezTo>
                    <a:pt x="317630" y="378490"/>
                    <a:pt x="192255" y="231020"/>
                    <a:pt x="25584" y="196914"/>
                  </a:cubicBezTo>
                  <a:lnTo>
                    <a:pt x="0" y="1943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F1271D-DC5C-4CFE-AA47-B9BAFC583826}"/>
                </a:ext>
              </a:extLst>
            </p:cNvPr>
            <p:cNvGrpSpPr/>
            <p:nvPr/>
          </p:nvGrpSpPr>
          <p:grpSpPr>
            <a:xfrm>
              <a:off x="7940852" y="5449806"/>
              <a:ext cx="2559782" cy="767482"/>
              <a:chOff x="752222" y="4565512"/>
              <a:chExt cx="2559782" cy="767482"/>
            </a:xfrm>
          </p:grpSpPr>
          <p:sp>
            <p:nvSpPr>
              <p:cNvPr id="38" name="Google Shape;1094;p45">
                <a:extLst>
                  <a:ext uri="{FF2B5EF4-FFF2-40B4-BE49-F238E27FC236}">
                    <a16:creationId xmlns:a16="http://schemas.microsoft.com/office/drawing/2014/main" id="{5040FE59-0AA5-4356-9DEE-58C99A23D531}"/>
                  </a:ext>
                </a:extLst>
              </p:cNvPr>
              <p:cNvSpPr txBox="1"/>
              <p:nvPr/>
            </p:nvSpPr>
            <p:spPr>
              <a:xfrm>
                <a:off x="752223" y="4565512"/>
                <a:ext cx="2068878" cy="33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Monitoring </a:t>
                </a:r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serdos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267745-DEEE-4A94-A291-D7F072771520}"/>
                  </a:ext>
                </a:extLst>
              </p:cNvPr>
              <p:cNvSpPr txBox="1"/>
              <p:nvPr/>
            </p:nvSpPr>
            <p:spPr>
              <a:xfrm>
                <a:off x="752222" y="4871329"/>
                <a:ext cx="2559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Monitoring data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pengisian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persepsional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dosen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56" name="Graphic 56" descr="Online meeting with solid fill">
              <a:extLst>
                <a:ext uri="{FF2B5EF4-FFF2-40B4-BE49-F238E27FC236}">
                  <a16:creationId xmlns:a16="http://schemas.microsoft.com/office/drawing/2014/main" id="{8978624F-8C7D-42CD-9114-AA17FE6E9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357668" y="5473460"/>
              <a:ext cx="756249" cy="75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78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Validasi</a:t>
            </a:r>
            <a:r>
              <a:rPr lang="en-US" dirty="0"/>
              <a:t> </a:t>
            </a:r>
            <a:r>
              <a:rPr lang="en-US" dirty="0" err="1"/>
              <a:t>Pelaporan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57" name="Text Placeholder 5"/>
          <p:cNvSpPr txBox="1">
            <a:spLocks/>
          </p:cNvSpPr>
          <p:nvPr/>
        </p:nvSpPr>
        <p:spPr>
          <a:xfrm>
            <a:off x="182880" y="1097280"/>
            <a:ext cx="3807229" cy="54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Validasi</a:t>
            </a:r>
            <a:r>
              <a:rPr lang="en-US" dirty="0"/>
              <a:t> admin PDDIKTI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57172" y="1788680"/>
            <a:ext cx="4467021" cy="1127051"/>
            <a:chOff x="1357172" y="1788680"/>
            <a:chExt cx="4467021" cy="1127051"/>
          </a:xfrm>
        </p:grpSpPr>
        <p:sp>
          <p:nvSpPr>
            <p:cNvPr id="45" name="Freeform: Shape 5">
              <a:extLst>
                <a:ext uri="{FF2B5EF4-FFF2-40B4-BE49-F238E27FC236}">
                  <a16:creationId xmlns:a16="http://schemas.microsoft.com/office/drawing/2014/main" id="{162230F2-6CEE-4BD2-928A-11314251AC40}"/>
                </a:ext>
              </a:extLst>
            </p:cNvPr>
            <p:cNvSpPr/>
            <p:nvPr/>
          </p:nvSpPr>
          <p:spPr>
            <a:xfrm>
              <a:off x="4697142" y="1788680"/>
              <a:ext cx="1127051" cy="1127051"/>
            </a:xfrm>
            <a:custGeom>
              <a:avLst/>
              <a:gdLst>
                <a:gd name="connsiteX0" fmla="*/ 0 w 1127051"/>
                <a:gd name="connsiteY0" fmla="*/ 0 h 1127051"/>
                <a:gd name="connsiteX1" fmla="*/ 1127051 w 1127051"/>
                <a:gd name="connsiteY1" fmla="*/ 0 h 1127051"/>
                <a:gd name="connsiteX2" fmla="*/ 1127051 w 1127051"/>
                <a:gd name="connsiteY2" fmla="*/ 1127051 h 1127051"/>
                <a:gd name="connsiteX3" fmla="*/ 0 w 1127051"/>
                <a:gd name="connsiteY3" fmla="*/ 1127051 h 1127051"/>
                <a:gd name="connsiteX4" fmla="*/ 0 w 1127051"/>
                <a:gd name="connsiteY4" fmla="*/ 916151 h 1127051"/>
                <a:gd name="connsiteX5" fmla="*/ 25584 w 1127051"/>
                <a:gd name="connsiteY5" fmla="*/ 913572 h 1127051"/>
                <a:gd name="connsiteX6" fmla="*/ 317630 w 1127051"/>
                <a:gd name="connsiteY6" fmla="*/ 555243 h 1127051"/>
                <a:gd name="connsiteX7" fmla="*/ 25584 w 1127051"/>
                <a:gd name="connsiteY7" fmla="*/ 196914 h 1127051"/>
                <a:gd name="connsiteX8" fmla="*/ 0 w 1127051"/>
                <a:gd name="connsiteY8" fmla="*/ 194335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051" h="1127051">
                  <a:moveTo>
                    <a:pt x="0" y="0"/>
                  </a:moveTo>
                  <a:lnTo>
                    <a:pt x="1127051" y="0"/>
                  </a:lnTo>
                  <a:lnTo>
                    <a:pt x="1127051" y="1127051"/>
                  </a:lnTo>
                  <a:lnTo>
                    <a:pt x="0" y="1127051"/>
                  </a:lnTo>
                  <a:lnTo>
                    <a:pt x="0" y="916151"/>
                  </a:lnTo>
                  <a:lnTo>
                    <a:pt x="25584" y="913572"/>
                  </a:lnTo>
                  <a:cubicBezTo>
                    <a:pt x="192255" y="879467"/>
                    <a:pt x="317630" y="731997"/>
                    <a:pt x="317630" y="555243"/>
                  </a:cubicBezTo>
                  <a:cubicBezTo>
                    <a:pt x="317630" y="378490"/>
                    <a:pt x="192255" y="231020"/>
                    <a:pt x="25584" y="196914"/>
                  </a:cubicBezTo>
                  <a:lnTo>
                    <a:pt x="0" y="19433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6">
              <a:extLst>
                <a:ext uri="{FF2B5EF4-FFF2-40B4-BE49-F238E27FC236}">
                  <a16:creationId xmlns:a16="http://schemas.microsoft.com/office/drawing/2014/main" id="{BF326E0B-C9FF-4FEA-9EBD-06FCE0A60EF9}"/>
                </a:ext>
              </a:extLst>
            </p:cNvPr>
            <p:cNvSpPr/>
            <p:nvPr/>
          </p:nvSpPr>
          <p:spPr>
            <a:xfrm>
              <a:off x="1357172" y="1788680"/>
              <a:ext cx="3339970" cy="1127051"/>
            </a:xfrm>
            <a:custGeom>
              <a:avLst/>
              <a:gdLst>
                <a:gd name="connsiteX0" fmla="*/ 0 w 3339970"/>
                <a:gd name="connsiteY0" fmla="*/ 0 h 1127051"/>
                <a:gd name="connsiteX1" fmla="*/ 3339970 w 3339970"/>
                <a:gd name="connsiteY1" fmla="*/ 0 h 1127051"/>
                <a:gd name="connsiteX2" fmla="*/ 3339970 w 3339970"/>
                <a:gd name="connsiteY2" fmla="*/ 194335 h 1127051"/>
                <a:gd name="connsiteX3" fmla="*/ 3291840 w 3339970"/>
                <a:gd name="connsiteY3" fmla="*/ 189483 h 1127051"/>
                <a:gd name="connsiteX4" fmla="*/ 2926080 w 3339970"/>
                <a:gd name="connsiteY4" fmla="*/ 555243 h 1127051"/>
                <a:gd name="connsiteX5" fmla="*/ 3291840 w 3339970"/>
                <a:gd name="connsiteY5" fmla="*/ 921003 h 1127051"/>
                <a:gd name="connsiteX6" fmla="*/ 3339970 w 3339970"/>
                <a:gd name="connsiteY6" fmla="*/ 916151 h 1127051"/>
                <a:gd name="connsiteX7" fmla="*/ 3339970 w 3339970"/>
                <a:gd name="connsiteY7" fmla="*/ 1127051 h 1127051"/>
                <a:gd name="connsiteX8" fmla="*/ 0 w 3339970"/>
                <a:gd name="connsiteY8" fmla="*/ 1127051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970" h="1127051">
                  <a:moveTo>
                    <a:pt x="0" y="0"/>
                  </a:moveTo>
                  <a:lnTo>
                    <a:pt x="3339970" y="0"/>
                  </a:lnTo>
                  <a:lnTo>
                    <a:pt x="3339970" y="194335"/>
                  </a:lnTo>
                  <a:lnTo>
                    <a:pt x="3291840" y="189483"/>
                  </a:lnTo>
                  <a:cubicBezTo>
                    <a:pt x="3089836" y="189483"/>
                    <a:pt x="2926080" y="353239"/>
                    <a:pt x="2926080" y="555243"/>
                  </a:cubicBezTo>
                  <a:cubicBezTo>
                    <a:pt x="2926080" y="757247"/>
                    <a:pt x="3089836" y="921003"/>
                    <a:pt x="3291840" y="921003"/>
                  </a:cubicBezTo>
                  <a:lnTo>
                    <a:pt x="3339970" y="916151"/>
                  </a:lnTo>
                  <a:lnTo>
                    <a:pt x="3339970" y="1127051"/>
                  </a:lnTo>
                  <a:lnTo>
                    <a:pt x="0" y="1127051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 w="6350">
              <a:solidFill>
                <a:schemeClr val="bg1">
                  <a:alpha val="15000"/>
                </a:schemeClr>
              </a:solidFill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B959C91-3AF2-488F-A1CB-33312EF84A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28972" y="2023883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eorgia Pro Cond" panose="02040506050405020303" pitchFamily="18" charset="0"/>
                </a:rPr>
                <a:t>1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E89CB9A-A521-4CB9-9B2E-0F3489F1C42B}"/>
                </a:ext>
              </a:extLst>
            </p:cNvPr>
            <p:cNvGrpSpPr/>
            <p:nvPr/>
          </p:nvGrpSpPr>
          <p:grpSpPr>
            <a:xfrm>
              <a:off x="1703036" y="1968464"/>
              <a:ext cx="2559782" cy="582816"/>
              <a:chOff x="1725490" y="1677945"/>
              <a:chExt cx="2559782" cy="582816"/>
            </a:xfrm>
          </p:grpSpPr>
          <p:sp>
            <p:nvSpPr>
              <p:cNvPr id="49" name="Google Shape;1094;p45">
                <a:extLst>
                  <a:ext uri="{FF2B5EF4-FFF2-40B4-BE49-F238E27FC236}">
                    <a16:creationId xmlns:a16="http://schemas.microsoft.com/office/drawing/2014/main" id="{BA628C37-6519-45BC-8E62-BEFE0E128D86}"/>
                  </a:ext>
                </a:extLst>
              </p:cNvPr>
              <p:cNvSpPr txBox="1"/>
              <p:nvPr/>
            </p:nvSpPr>
            <p:spPr>
              <a:xfrm>
                <a:off x="2216394" y="1677945"/>
                <a:ext cx="2068878" cy="33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Registrasi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Dosen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4B87909-5835-418C-B544-2314387982A6}"/>
                  </a:ext>
                </a:extLst>
              </p:cNvPr>
              <p:cNvSpPr txBox="1"/>
              <p:nvPr/>
            </p:nvSpPr>
            <p:spPr>
              <a:xfrm>
                <a:off x="1725490" y="1983762"/>
                <a:ext cx="25597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Ajuan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penomoran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registrasi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dosen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3" name="Graphic 6" descr="Clipboard with solid fill">
              <a:extLst>
                <a:ext uri="{FF2B5EF4-FFF2-40B4-BE49-F238E27FC236}">
                  <a16:creationId xmlns:a16="http://schemas.microsoft.com/office/drawing/2014/main" id="{A472BD10-6BE1-4DEB-9ABF-1BEA10633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049329" y="1979762"/>
              <a:ext cx="698740" cy="74187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357172" y="3531215"/>
            <a:ext cx="4467021" cy="1127051"/>
            <a:chOff x="1357172" y="3531215"/>
            <a:chExt cx="4467021" cy="1127051"/>
          </a:xfrm>
        </p:grpSpPr>
        <p:grpSp>
          <p:nvGrpSpPr>
            <p:cNvPr id="52" name="Group 51"/>
            <p:cNvGrpSpPr/>
            <p:nvPr/>
          </p:nvGrpSpPr>
          <p:grpSpPr>
            <a:xfrm>
              <a:off x="1357172" y="3531215"/>
              <a:ext cx="4467021" cy="1127051"/>
              <a:chOff x="1357172" y="3531215"/>
              <a:chExt cx="4467021" cy="1127051"/>
            </a:xfrm>
          </p:grpSpPr>
          <p:sp>
            <p:nvSpPr>
              <p:cNvPr id="39" name="Freeform: Shape 8">
                <a:extLst>
                  <a:ext uri="{FF2B5EF4-FFF2-40B4-BE49-F238E27FC236}">
                    <a16:creationId xmlns:a16="http://schemas.microsoft.com/office/drawing/2014/main" id="{4A0821F8-EE7A-4279-92E6-E518446988FB}"/>
                  </a:ext>
                </a:extLst>
              </p:cNvPr>
              <p:cNvSpPr/>
              <p:nvPr/>
            </p:nvSpPr>
            <p:spPr>
              <a:xfrm>
                <a:off x="4697142" y="3531215"/>
                <a:ext cx="1127051" cy="1127051"/>
              </a:xfrm>
              <a:custGeom>
                <a:avLst/>
                <a:gdLst>
                  <a:gd name="connsiteX0" fmla="*/ 0 w 1127051"/>
                  <a:gd name="connsiteY0" fmla="*/ 0 h 1127051"/>
                  <a:gd name="connsiteX1" fmla="*/ 1127051 w 1127051"/>
                  <a:gd name="connsiteY1" fmla="*/ 0 h 1127051"/>
                  <a:gd name="connsiteX2" fmla="*/ 1127051 w 1127051"/>
                  <a:gd name="connsiteY2" fmla="*/ 1127051 h 1127051"/>
                  <a:gd name="connsiteX3" fmla="*/ 0 w 1127051"/>
                  <a:gd name="connsiteY3" fmla="*/ 1127051 h 1127051"/>
                  <a:gd name="connsiteX4" fmla="*/ 0 w 1127051"/>
                  <a:gd name="connsiteY4" fmla="*/ 916151 h 1127051"/>
                  <a:gd name="connsiteX5" fmla="*/ 25584 w 1127051"/>
                  <a:gd name="connsiteY5" fmla="*/ 913572 h 1127051"/>
                  <a:gd name="connsiteX6" fmla="*/ 317630 w 1127051"/>
                  <a:gd name="connsiteY6" fmla="*/ 555243 h 1127051"/>
                  <a:gd name="connsiteX7" fmla="*/ 25584 w 1127051"/>
                  <a:gd name="connsiteY7" fmla="*/ 196914 h 1127051"/>
                  <a:gd name="connsiteX8" fmla="*/ 0 w 1127051"/>
                  <a:gd name="connsiteY8" fmla="*/ 194335 h 112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1" h="1127051">
                    <a:moveTo>
                      <a:pt x="0" y="0"/>
                    </a:moveTo>
                    <a:lnTo>
                      <a:pt x="1127051" y="0"/>
                    </a:lnTo>
                    <a:lnTo>
                      <a:pt x="1127051" y="1127051"/>
                    </a:lnTo>
                    <a:lnTo>
                      <a:pt x="0" y="1127051"/>
                    </a:lnTo>
                    <a:lnTo>
                      <a:pt x="0" y="916151"/>
                    </a:lnTo>
                    <a:lnTo>
                      <a:pt x="25584" y="913572"/>
                    </a:lnTo>
                    <a:cubicBezTo>
                      <a:pt x="192255" y="879467"/>
                      <a:pt x="317630" y="731997"/>
                      <a:pt x="317630" y="555243"/>
                    </a:cubicBezTo>
                    <a:cubicBezTo>
                      <a:pt x="317630" y="378490"/>
                      <a:pt x="192255" y="231020"/>
                      <a:pt x="25584" y="196914"/>
                    </a:cubicBezTo>
                    <a:lnTo>
                      <a:pt x="0" y="19433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9">
                <a:extLst>
                  <a:ext uri="{FF2B5EF4-FFF2-40B4-BE49-F238E27FC236}">
                    <a16:creationId xmlns:a16="http://schemas.microsoft.com/office/drawing/2014/main" id="{24481BCB-EAC0-481F-A4B4-3E0EF11E4446}"/>
                  </a:ext>
                </a:extLst>
              </p:cNvPr>
              <p:cNvSpPr/>
              <p:nvPr/>
            </p:nvSpPr>
            <p:spPr>
              <a:xfrm>
                <a:off x="1357172" y="3531215"/>
                <a:ext cx="3339970" cy="1127051"/>
              </a:xfrm>
              <a:custGeom>
                <a:avLst/>
                <a:gdLst>
                  <a:gd name="connsiteX0" fmla="*/ 0 w 3339970"/>
                  <a:gd name="connsiteY0" fmla="*/ 0 h 1127051"/>
                  <a:gd name="connsiteX1" fmla="*/ 3339970 w 3339970"/>
                  <a:gd name="connsiteY1" fmla="*/ 0 h 1127051"/>
                  <a:gd name="connsiteX2" fmla="*/ 3339970 w 3339970"/>
                  <a:gd name="connsiteY2" fmla="*/ 194335 h 1127051"/>
                  <a:gd name="connsiteX3" fmla="*/ 3291840 w 3339970"/>
                  <a:gd name="connsiteY3" fmla="*/ 189483 h 1127051"/>
                  <a:gd name="connsiteX4" fmla="*/ 2926080 w 3339970"/>
                  <a:gd name="connsiteY4" fmla="*/ 555243 h 1127051"/>
                  <a:gd name="connsiteX5" fmla="*/ 3291840 w 3339970"/>
                  <a:gd name="connsiteY5" fmla="*/ 921003 h 1127051"/>
                  <a:gd name="connsiteX6" fmla="*/ 3339970 w 3339970"/>
                  <a:gd name="connsiteY6" fmla="*/ 916151 h 1127051"/>
                  <a:gd name="connsiteX7" fmla="*/ 3339970 w 3339970"/>
                  <a:gd name="connsiteY7" fmla="*/ 1127051 h 1127051"/>
                  <a:gd name="connsiteX8" fmla="*/ 0 w 3339970"/>
                  <a:gd name="connsiteY8" fmla="*/ 1127051 h 112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9970" h="1127051">
                    <a:moveTo>
                      <a:pt x="0" y="0"/>
                    </a:moveTo>
                    <a:lnTo>
                      <a:pt x="3339970" y="0"/>
                    </a:lnTo>
                    <a:lnTo>
                      <a:pt x="3339970" y="194335"/>
                    </a:lnTo>
                    <a:lnTo>
                      <a:pt x="3291840" y="189483"/>
                    </a:lnTo>
                    <a:cubicBezTo>
                      <a:pt x="3089836" y="189483"/>
                      <a:pt x="2926080" y="353239"/>
                      <a:pt x="2926080" y="555243"/>
                    </a:cubicBezTo>
                    <a:cubicBezTo>
                      <a:pt x="2926080" y="757247"/>
                      <a:pt x="3089836" y="921003"/>
                      <a:pt x="3291840" y="921003"/>
                    </a:cubicBezTo>
                    <a:lnTo>
                      <a:pt x="3339970" y="916151"/>
                    </a:lnTo>
                    <a:lnTo>
                      <a:pt x="3339970" y="1127051"/>
                    </a:lnTo>
                    <a:lnTo>
                      <a:pt x="0" y="1127051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75000"/>
                </a:schemeClr>
              </a:solidFill>
              <a:ln w="6350">
                <a:solidFill>
                  <a:schemeClr val="bg1">
                    <a:alpha val="15000"/>
                  </a:schemeClr>
                </a:solidFill>
              </a:ln>
              <a:effectLst>
                <a:outerShdw blurRad="635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5D9A078-2F2C-48AC-8A28-58DCA0E4D4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8972" y="3766418"/>
                <a:ext cx="640080" cy="64008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eorgia Pro Cond" panose="02040506050405020303" pitchFamily="18" charset="0"/>
                  </a:rPr>
                  <a:t>3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1AB3ADC-521F-4D10-8710-0EB96388E97A}"/>
                </a:ext>
              </a:extLst>
            </p:cNvPr>
            <p:cNvGrpSpPr/>
            <p:nvPr/>
          </p:nvGrpSpPr>
          <p:grpSpPr>
            <a:xfrm>
              <a:off x="1703036" y="3710999"/>
              <a:ext cx="2559782" cy="767482"/>
              <a:chOff x="1725490" y="3048252"/>
              <a:chExt cx="2559782" cy="767482"/>
            </a:xfrm>
          </p:grpSpPr>
          <p:sp>
            <p:nvSpPr>
              <p:cNvPr id="43" name="Google Shape;1094;p45">
                <a:extLst>
                  <a:ext uri="{FF2B5EF4-FFF2-40B4-BE49-F238E27FC236}">
                    <a16:creationId xmlns:a16="http://schemas.microsoft.com/office/drawing/2014/main" id="{EBE00DB5-4722-4A9B-A224-BF810CDE8AF6}"/>
                  </a:ext>
                </a:extLst>
              </p:cNvPr>
              <p:cNvSpPr txBox="1"/>
              <p:nvPr/>
            </p:nvSpPr>
            <p:spPr>
              <a:xfrm>
                <a:off x="1725490" y="3048252"/>
                <a:ext cx="2559782" cy="33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Perubahan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No </a:t>
                </a:r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Registrasi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3E76CA0-3DAA-4D5D-AD07-D9333D1A32DF}"/>
                  </a:ext>
                </a:extLst>
              </p:cNvPr>
              <p:cNvSpPr txBox="1"/>
              <p:nvPr/>
            </p:nvSpPr>
            <p:spPr>
              <a:xfrm>
                <a:off x="1725490" y="3354069"/>
                <a:ext cx="2559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Perubahan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nomor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regisratrasi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dosen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NUP/NIDN/NIDK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7" name="Graphic 7" descr="Aspiration with solid fill">
              <a:extLst>
                <a:ext uri="{FF2B5EF4-FFF2-40B4-BE49-F238E27FC236}">
                  <a16:creationId xmlns:a16="http://schemas.microsoft.com/office/drawing/2014/main" id="{7FFD1FD8-66C6-47CE-83F2-E8172F094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063706" y="3705045"/>
              <a:ext cx="684362" cy="65560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357172" y="5273749"/>
            <a:ext cx="4467021" cy="1127051"/>
            <a:chOff x="1357172" y="5273749"/>
            <a:chExt cx="4467021" cy="1127051"/>
          </a:xfrm>
        </p:grpSpPr>
        <p:grpSp>
          <p:nvGrpSpPr>
            <p:cNvPr id="53" name="Group 52"/>
            <p:cNvGrpSpPr/>
            <p:nvPr/>
          </p:nvGrpSpPr>
          <p:grpSpPr>
            <a:xfrm>
              <a:off x="1357172" y="5273749"/>
              <a:ext cx="4467021" cy="1127051"/>
              <a:chOff x="1357172" y="5273749"/>
              <a:chExt cx="4467021" cy="1127051"/>
            </a:xfrm>
          </p:grpSpPr>
          <p:sp>
            <p:nvSpPr>
              <p:cNvPr id="33" name="Freeform: Shape 11">
                <a:extLst>
                  <a:ext uri="{FF2B5EF4-FFF2-40B4-BE49-F238E27FC236}">
                    <a16:creationId xmlns:a16="http://schemas.microsoft.com/office/drawing/2014/main" id="{17BD8AAF-B85D-4E4F-98A9-D7113EEF9FF8}"/>
                  </a:ext>
                </a:extLst>
              </p:cNvPr>
              <p:cNvSpPr/>
              <p:nvPr/>
            </p:nvSpPr>
            <p:spPr>
              <a:xfrm>
                <a:off x="4697142" y="5273749"/>
                <a:ext cx="1127051" cy="1127051"/>
              </a:xfrm>
              <a:custGeom>
                <a:avLst/>
                <a:gdLst>
                  <a:gd name="connsiteX0" fmla="*/ 0 w 1127051"/>
                  <a:gd name="connsiteY0" fmla="*/ 0 h 1127051"/>
                  <a:gd name="connsiteX1" fmla="*/ 1127051 w 1127051"/>
                  <a:gd name="connsiteY1" fmla="*/ 0 h 1127051"/>
                  <a:gd name="connsiteX2" fmla="*/ 1127051 w 1127051"/>
                  <a:gd name="connsiteY2" fmla="*/ 1127051 h 1127051"/>
                  <a:gd name="connsiteX3" fmla="*/ 0 w 1127051"/>
                  <a:gd name="connsiteY3" fmla="*/ 1127051 h 1127051"/>
                  <a:gd name="connsiteX4" fmla="*/ 0 w 1127051"/>
                  <a:gd name="connsiteY4" fmla="*/ 916151 h 1127051"/>
                  <a:gd name="connsiteX5" fmla="*/ 25584 w 1127051"/>
                  <a:gd name="connsiteY5" fmla="*/ 913572 h 1127051"/>
                  <a:gd name="connsiteX6" fmla="*/ 317630 w 1127051"/>
                  <a:gd name="connsiteY6" fmla="*/ 555243 h 1127051"/>
                  <a:gd name="connsiteX7" fmla="*/ 25584 w 1127051"/>
                  <a:gd name="connsiteY7" fmla="*/ 196914 h 1127051"/>
                  <a:gd name="connsiteX8" fmla="*/ 0 w 1127051"/>
                  <a:gd name="connsiteY8" fmla="*/ 194335 h 112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1" h="1127051">
                    <a:moveTo>
                      <a:pt x="0" y="0"/>
                    </a:moveTo>
                    <a:lnTo>
                      <a:pt x="1127051" y="0"/>
                    </a:lnTo>
                    <a:lnTo>
                      <a:pt x="1127051" y="1127051"/>
                    </a:lnTo>
                    <a:lnTo>
                      <a:pt x="0" y="1127051"/>
                    </a:lnTo>
                    <a:lnTo>
                      <a:pt x="0" y="916151"/>
                    </a:lnTo>
                    <a:lnTo>
                      <a:pt x="25584" y="913572"/>
                    </a:lnTo>
                    <a:cubicBezTo>
                      <a:pt x="192255" y="879467"/>
                      <a:pt x="317630" y="731997"/>
                      <a:pt x="317630" y="555243"/>
                    </a:cubicBezTo>
                    <a:cubicBezTo>
                      <a:pt x="317630" y="378490"/>
                      <a:pt x="192255" y="231020"/>
                      <a:pt x="25584" y="196914"/>
                    </a:cubicBezTo>
                    <a:lnTo>
                      <a:pt x="0" y="194335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12">
                <a:extLst>
                  <a:ext uri="{FF2B5EF4-FFF2-40B4-BE49-F238E27FC236}">
                    <a16:creationId xmlns:a16="http://schemas.microsoft.com/office/drawing/2014/main" id="{77BC4C7D-FB9A-4AE8-82E7-0E5B6C6AF190}"/>
                  </a:ext>
                </a:extLst>
              </p:cNvPr>
              <p:cNvSpPr/>
              <p:nvPr/>
            </p:nvSpPr>
            <p:spPr>
              <a:xfrm>
                <a:off x="1357172" y="5273749"/>
                <a:ext cx="3339970" cy="1127051"/>
              </a:xfrm>
              <a:custGeom>
                <a:avLst/>
                <a:gdLst>
                  <a:gd name="connsiteX0" fmla="*/ 0 w 3339970"/>
                  <a:gd name="connsiteY0" fmla="*/ 0 h 1127051"/>
                  <a:gd name="connsiteX1" fmla="*/ 3339970 w 3339970"/>
                  <a:gd name="connsiteY1" fmla="*/ 0 h 1127051"/>
                  <a:gd name="connsiteX2" fmla="*/ 3339970 w 3339970"/>
                  <a:gd name="connsiteY2" fmla="*/ 194335 h 1127051"/>
                  <a:gd name="connsiteX3" fmla="*/ 3291840 w 3339970"/>
                  <a:gd name="connsiteY3" fmla="*/ 189483 h 1127051"/>
                  <a:gd name="connsiteX4" fmla="*/ 2926080 w 3339970"/>
                  <a:gd name="connsiteY4" fmla="*/ 555243 h 1127051"/>
                  <a:gd name="connsiteX5" fmla="*/ 3291840 w 3339970"/>
                  <a:gd name="connsiteY5" fmla="*/ 921003 h 1127051"/>
                  <a:gd name="connsiteX6" fmla="*/ 3339970 w 3339970"/>
                  <a:gd name="connsiteY6" fmla="*/ 916151 h 1127051"/>
                  <a:gd name="connsiteX7" fmla="*/ 3339970 w 3339970"/>
                  <a:gd name="connsiteY7" fmla="*/ 1127051 h 1127051"/>
                  <a:gd name="connsiteX8" fmla="*/ 0 w 3339970"/>
                  <a:gd name="connsiteY8" fmla="*/ 1127051 h 112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9970" h="1127051">
                    <a:moveTo>
                      <a:pt x="0" y="0"/>
                    </a:moveTo>
                    <a:lnTo>
                      <a:pt x="3339970" y="0"/>
                    </a:lnTo>
                    <a:lnTo>
                      <a:pt x="3339970" y="194335"/>
                    </a:lnTo>
                    <a:lnTo>
                      <a:pt x="3291840" y="189483"/>
                    </a:lnTo>
                    <a:cubicBezTo>
                      <a:pt x="3089836" y="189483"/>
                      <a:pt x="2926080" y="353239"/>
                      <a:pt x="2926080" y="555243"/>
                    </a:cubicBezTo>
                    <a:cubicBezTo>
                      <a:pt x="2926080" y="757247"/>
                      <a:pt x="3089836" y="921003"/>
                      <a:pt x="3291840" y="921003"/>
                    </a:cubicBezTo>
                    <a:lnTo>
                      <a:pt x="3339970" y="916151"/>
                    </a:lnTo>
                    <a:lnTo>
                      <a:pt x="3339970" y="1127051"/>
                    </a:lnTo>
                    <a:lnTo>
                      <a:pt x="0" y="1127051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75000"/>
                </a:schemeClr>
              </a:solidFill>
              <a:ln w="6350">
                <a:solidFill>
                  <a:schemeClr val="bg1">
                    <a:alpha val="15000"/>
                  </a:schemeClr>
                </a:solidFill>
              </a:ln>
              <a:effectLst>
                <a:outerShdw blurRad="635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2D61EF7-039B-4ABC-8034-F2421D93D6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8972" y="5508952"/>
                <a:ext cx="640080" cy="6400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eorgia Pro Cond" panose="02040506050405020303" pitchFamily="18" charset="0"/>
                  </a:rPr>
                  <a:t>5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00F03E3-F9DE-44E4-BE00-16540D155C1F}"/>
                </a:ext>
              </a:extLst>
            </p:cNvPr>
            <p:cNvGrpSpPr/>
            <p:nvPr/>
          </p:nvGrpSpPr>
          <p:grpSpPr>
            <a:xfrm>
              <a:off x="1703036" y="5453533"/>
              <a:ext cx="2559782" cy="800922"/>
              <a:chOff x="1725490" y="4396834"/>
              <a:chExt cx="2559782" cy="800922"/>
            </a:xfrm>
          </p:grpSpPr>
          <p:sp>
            <p:nvSpPr>
              <p:cNvPr id="37" name="Google Shape;1094;p45">
                <a:extLst>
                  <a:ext uri="{FF2B5EF4-FFF2-40B4-BE49-F238E27FC236}">
                    <a16:creationId xmlns:a16="http://schemas.microsoft.com/office/drawing/2014/main" id="{D57BCDB8-4267-47C6-8537-3DCBA2E3EC84}"/>
                  </a:ext>
                </a:extLst>
              </p:cNvPr>
              <p:cNvSpPr txBox="1"/>
              <p:nvPr/>
            </p:nvSpPr>
            <p:spPr>
              <a:xfrm>
                <a:off x="1823545" y="4396834"/>
                <a:ext cx="2461727" cy="33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Perubahan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Homebase</a:t>
                </a:r>
                <a:endPara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FB1859-7894-4994-A095-5DEC7FB8D960}"/>
                  </a:ext>
                </a:extLst>
              </p:cNvPr>
              <p:cNvSpPr txBox="1"/>
              <p:nvPr/>
            </p:nvSpPr>
            <p:spPr>
              <a:xfrm>
                <a:off x="1725490" y="4736091"/>
                <a:ext cx="2559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Perubahan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homebase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dosen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baik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internal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atau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eksternal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8" name="Graphic 8" descr="Home with solid fill">
              <a:extLst>
                <a:ext uri="{FF2B5EF4-FFF2-40B4-BE49-F238E27FC236}">
                  <a16:creationId xmlns:a16="http://schemas.microsoft.com/office/drawing/2014/main" id="{BCCEBED0-B194-47DC-AA29-8A184A15C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034951" y="5444706"/>
              <a:ext cx="741872" cy="741872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322899" y="1790571"/>
            <a:ext cx="4467021" cy="1128889"/>
            <a:chOff x="6322899" y="1790571"/>
            <a:chExt cx="4467021" cy="1128889"/>
          </a:xfrm>
        </p:grpSpPr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76A7A44B-8BFA-4872-A86F-2E3C24C3D2DF}"/>
                </a:ext>
              </a:extLst>
            </p:cNvPr>
            <p:cNvSpPr/>
            <p:nvPr/>
          </p:nvSpPr>
          <p:spPr>
            <a:xfrm rot="10800000">
              <a:off x="7449950" y="1790571"/>
              <a:ext cx="3339970" cy="1127051"/>
            </a:xfrm>
            <a:custGeom>
              <a:avLst/>
              <a:gdLst>
                <a:gd name="connsiteX0" fmla="*/ 0 w 3339970"/>
                <a:gd name="connsiteY0" fmla="*/ 0 h 1127051"/>
                <a:gd name="connsiteX1" fmla="*/ 3339970 w 3339970"/>
                <a:gd name="connsiteY1" fmla="*/ 0 h 1127051"/>
                <a:gd name="connsiteX2" fmla="*/ 3339970 w 3339970"/>
                <a:gd name="connsiteY2" fmla="*/ 194335 h 1127051"/>
                <a:gd name="connsiteX3" fmla="*/ 3291840 w 3339970"/>
                <a:gd name="connsiteY3" fmla="*/ 189483 h 1127051"/>
                <a:gd name="connsiteX4" fmla="*/ 2926080 w 3339970"/>
                <a:gd name="connsiteY4" fmla="*/ 555243 h 1127051"/>
                <a:gd name="connsiteX5" fmla="*/ 3291840 w 3339970"/>
                <a:gd name="connsiteY5" fmla="*/ 921003 h 1127051"/>
                <a:gd name="connsiteX6" fmla="*/ 3339970 w 3339970"/>
                <a:gd name="connsiteY6" fmla="*/ 916151 h 1127051"/>
                <a:gd name="connsiteX7" fmla="*/ 3339970 w 3339970"/>
                <a:gd name="connsiteY7" fmla="*/ 1127051 h 1127051"/>
                <a:gd name="connsiteX8" fmla="*/ 0 w 3339970"/>
                <a:gd name="connsiteY8" fmla="*/ 1127051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9970" h="1127051">
                  <a:moveTo>
                    <a:pt x="0" y="0"/>
                  </a:moveTo>
                  <a:lnTo>
                    <a:pt x="3339970" y="0"/>
                  </a:lnTo>
                  <a:lnTo>
                    <a:pt x="3339970" y="194335"/>
                  </a:lnTo>
                  <a:lnTo>
                    <a:pt x="3291840" y="189483"/>
                  </a:lnTo>
                  <a:cubicBezTo>
                    <a:pt x="3089836" y="189483"/>
                    <a:pt x="2926080" y="353239"/>
                    <a:pt x="2926080" y="555243"/>
                  </a:cubicBezTo>
                  <a:cubicBezTo>
                    <a:pt x="2926080" y="757247"/>
                    <a:pt x="3089836" y="921003"/>
                    <a:pt x="3291840" y="921003"/>
                  </a:cubicBezTo>
                  <a:lnTo>
                    <a:pt x="3339970" y="916151"/>
                  </a:lnTo>
                  <a:lnTo>
                    <a:pt x="3339970" y="1127051"/>
                  </a:lnTo>
                  <a:lnTo>
                    <a:pt x="0" y="1127051"/>
                  </a:lnTo>
                  <a:close/>
                </a:path>
              </a:pathLst>
            </a:custGeom>
            <a:solidFill>
              <a:schemeClr val="bg1">
                <a:lumMod val="85000"/>
                <a:alpha val="75000"/>
              </a:schemeClr>
            </a:solidFill>
            <a:ln w="6350">
              <a:solidFill>
                <a:schemeClr val="bg1">
                  <a:alpha val="15000"/>
                </a:schemeClr>
              </a:solidFill>
            </a:ln>
            <a:effectLst>
              <a:outerShdw blurRad="635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6FEF36D-325E-41EC-9743-B44D8E942D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1032" y="2046527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Georgia Pro Cond" panose="02040506050405020303" pitchFamily="18" charset="0"/>
                </a:rPr>
                <a:t>2</a:t>
              </a: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2E040534-AD78-4007-979C-65F721B8C7C6}"/>
                </a:ext>
              </a:extLst>
            </p:cNvPr>
            <p:cNvSpPr/>
            <p:nvPr/>
          </p:nvSpPr>
          <p:spPr>
            <a:xfrm rot="10800000">
              <a:off x="6322899" y="1792409"/>
              <a:ext cx="1127051" cy="1127051"/>
            </a:xfrm>
            <a:custGeom>
              <a:avLst/>
              <a:gdLst>
                <a:gd name="connsiteX0" fmla="*/ 0 w 1127051"/>
                <a:gd name="connsiteY0" fmla="*/ 0 h 1127051"/>
                <a:gd name="connsiteX1" fmla="*/ 1127051 w 1127051"/>
                <a:gd name="connsiteY1" fmla="*/ 0 h 1127051"/>
                <a:gd name="connsiteX2" fmla="*/ 1127051 w 1127051"/>
                <a:gd name="connsiteY2" fmla="*/ 1127051 h 1127051"/>
                <a:gd name="connsiteX3" fmla="*/ 0 w 1127051"/>
                <a:gd name="connsiteY3" fmla="*/ 1127051 h 1127051"/>
                <a:gd name="connsiteX4" fmla="*/ 0 w 1127051"/>
                <a:gd name="connsiteY4" fmla="*/ 916151 h 1127051"/>
                <a:gd name="connsiteX5" fmla="*/ 25584 w 1127051"/>
                <a:gd name="connsiteY5" fmla="*/ 913572 h 1127051"/>
                <a:gd name="connsiteX6" fmla="*/ 317630 w 1127051"/>
                <a:gd name="connsiteY6" fmla="*/ 555243 h 1127051"/>
                <a:gd name="connsiteX7" fmla="*/ 25584 w 1127051"/>
                <a:gd name="connsiteY7" fmla="*/ 196914 h 1127051"/>
                <a:gd name="connsiteX8" fmla="*/ 0 w 1127051"/>
                <a:gd name="connsiteY8" fmla="*/ 194335 h 1127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051" h="1127051">
                  <a:moveTo>
                    <a:pt x="0" y="0"/>
                  </a:moveTo>
                  <a:lnTo>
                    <a:pt x="1127051" y="0"/>
                  </a:lnTo>
                  <a:lnTo>
                    <a:pt x="1127051" y="1127051"/>
                  </a:lnTo>
                  <a:lnTo>
                    <a:pt x="0" y="1127051"/>
                  </a:lnTo>
                  <a:lnTo>
                    <a:pt x="0" y="916151"/>
                  </a:lnTo>
                  <a:lnTo>
                    <a:pt x="25584" y="913572"/>
                  </a:lnTo>
                  <a:cubicBezTo>
                    <a:pt x="192255" y="879467"/>
                    <a:pt x="317630" y="731997"/>
                    <a:pt x="317630" y="555243"/>
                  </a:cubicBezTo>
                  <a:cubicBezTo>
                    <a:pt x="317630" y="378490"/>
                    <a:pt x="192255" y="231020"/>
                    <a:pt x="25584" y="196914"/>
                  </a:cubicBezTo>
                  <a:lnTo>
                    <a:pt x="0" y="1943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B2ECF7-4EEC-4666-B6C2-F5E53AE85D71}"/>
                </a:ext>
              </a:extLst>
            </p:cNvPr>
            <p:cNvGrpSpPr/>
            <p:nvPr/>
          </p:nvGrpSpPr>
          <p:grpSpPr>
            <a:xfrm>
              <a:off x="7940852" y="1970356"/>
              <a:ext cx="2559782" cy="767482"/>
              <a:chOff x="752222" y="4565512"/>
              <a:chExt cx="2559782" cy="767482"/>
            </a:xfrm>
          </p:grpSpPr>
          <p:sp>
            <p:nvSpPr>
              <p:cNvPr id="27" name="Google Shape;1094;p45">
                <a:extLst>
                  <a:ext uri="{FF2B5EF4-FFF2-40B4-BE49-F238E27FC236}">
                    <a16:creationId xmlns:a16="http://schemas.microsoft.com/office/drawing/2014/main" id="{26502AFA-E18C-4CB9-9D16-67044F868A68}"/>
                  </a:ext>
                </a:extLst>
              </p:cNvPr>
              <p:cNvSpPr txBox="1"/>
              <p:nvPr/>
            </p:nvSpPr>
            <p:spPr>
              <a:xfrm>
                <a:off x="752222" y="4565512"/>
                <a:ext cx="2559781" cy="33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Perubahan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Data </a:t>
                </a:r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Dosen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7D7C23-6D6B-4844-AA1E-BCEC9A4A4F47}"/>
                  </a:ext>
                </a:extLst>
              </p:cNvPr>
              <p:cNvSpPr txBox="1"/>
              <p:nvPr/>
            </p:nvSpPr>
            <p:spPr>
              <a:xfrm>
                <a:off x="752222" y="4871329"/>
                <a:ext cx="2559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Perubahan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status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dosen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atau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terkait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riwayat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pendidikan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dosen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9" name="Graphic 9" descr="Bar chart with solid fill">
              <a:extLst>
                <a:ext uri="{FF2B5EF4-FFF2-40B4-BE49-F238E27FC236}">
                  <a16:creationId xmlns:a16="http://schemas.microsoft.com/office/drawing/2014/main" id="{5073963C-A9EA-4E61-9461-ED7CD6174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372046" y="1965385"/>
              <a:ext cx="770627" cy="74187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6322899" y="3530296"/>
            <a:ext cx="4467021" cy="1128889"/>
            <a:chOff x="6322899" y="3530296"/>
            <a:chExt cx="4467021" cy="1128889"/>
          </a:xfrm>
        </p:grpSpPr>
        <p:grpSp>
          <p:nvGrpSpPr>
            <p:cNvPr id="55" name="Group 54"/>
            <p:cNvGrpSpPr/>
            <p:nvPr/>
          </p:nvGrpSpPr>
          <p:grpSpPr>
            <a:xfrm>
              <a:off x="6322899" y="3530296"/>
              <a:ext cx="4467021" cy="1128889"/>
              <a:chOff x="6322899" y="3530296"/>
              <a:chExt cx="4467021" cy="1128889"/>
            </a:xfrm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CEE88A0A-3661-4254-80F4-C590110A3DDE}"/>
                  </a:ext>
                </a:extLst>
              </p:cNvPr>
              <p:cNvSpPr/>
              <p:nvPr/>
            </p:nvSpPr>
            <p:spPr>
              <a:xfrm rot="10800000">
                <a:off x="7449950" y="3530296"/>
                <a:ext cx="3339970" cy="1127051"/>
              </a:xfrm>
              <a:custGeom>
                <a:avLst/>
                <a:gdLst>
                  <a:gd name="connsiteX0" fmla="*/ 0 w 3339970"/>
                  <a:gd name="connsiteY0" fmla="*/ 0 h 1127051"/>
                  <a:gd name="connsiteX1" fmla="*/ 3339970 w 3339970"/>
                  <a:gd name="connsiteY1" fmla="*/ 0 h 1127051"/>
                  <a:gd name="connsiteX2" fmla="*/ 3339970 w 3339970"/>
                  <a:gd name="connsiteY2" fmla="*/ 194335 h 1127051"/>
                  <a:gd name="connsiteX3" fmla="*/ 3291840 w 3339970"/>
                  <a:gd name="connsiteY3" fmla="*/ 189483 h 1127051"/>
                  <a:gd name="connsiteX4" fmla="*/ 2926080 w 3339970"/>
                  <a:gd name="connsiteY4" fmla="*/ 555243 h 1127051"/>
                  <a:gd name="connsiteX5" fmla="*/ 3291840 w 3339970"/>
                  <a:gd name="connsiteY5" fmla="*/ 921003 h 1127051"/>
                  <a:gd name="connsiteX6" fmla="*/ 3339970 w 3339970"/>
                  <a:gd name="connsiteY6" fmla="*/ 916151 h 1127051"/>
                  <a:gd name="connsiteX7" fmla="*/ 3339970 w 3339970"/>
                  <a:gd name="connsiteY7" fmla="*/ 1127051 h 1127051"/>
                  <a:gd name="connsiteX8" fmla="*/ 0 w 3339970"/>
                  <a:gd name="connsiteY8" fmla="*/ 1127051 h 112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9970" h="1127051">
                    <a:moveTo>
                      <a:pt x="0" y="0"/>
                    </a:moveTo>
                    <a:lnTo>
                      <a:pt x="3339970" y="0"/>
                    </a:lnTo>
                    <a:lnTo>
                      <a:pt x="3339970" y="194335"/>
                    </a:lnTo>
                    <a:lnTo>
                      <a:pt x="3291840" y="189483"/>
                    </a:lnTo>
                    <a:cubicBezTo>
                      <a:pt x="3089836" y="189483"/>
                      <a:pt x="2926080" y="353239"/>
                      <a:pt x="2926080" y="555243"/>
                    </a:cubicBezTo>
                    <a:cubicBezTo>
                      <a:pt x="2926080" y="757247"/>
                      <a:pt x="3089836" y="921003"/>
                      <a:pt x="3291840" y="921003"/>
                    </a:cubicBezTo>
                    <a:lnTo>
                      <a:pt x="3339970" y="916151"/>
                    </a:lnTo>
                    <a:lnTo>
                      <a:pt x="3339970" y="1127051"/>
                    </a:lnTo>
                    <a:lnTo>
                      <a:pt x="0" y="1127051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75000"/>
                </a:schemeClr>
              </a:solidFill>
              <a:ln w="6350">
                <a:solidFill>
                  <a:schemeClr val="bg1">
                    <a:alpha val="15000"/>
                  </a:schemeClr>
                </a:solidFill>
              </a:ln>
              <a:effectLst>
                <a:outerShdw blurRad="635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931C578-FB5F-4094-9030-0D7027C34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1032" y="3786252"/>
                <a:ext cx="640080" cy="6400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eorgia Pro Cond" panose="02040506050405020303" pitchFamily="18" charset="0"/>
                  </a:rPr>
                  <a:t>4</a:t>
                </a: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2482F00C-6EE4-44E3-8E90-1D5C4180DDC5}"/>
                  </a:ext>
                </a:extLst>
              </p:cNvPr>
              <p:cNvSpPr/>
              <p:nvPr/>
            </p:nvSpPr>
            <p:spPr>
              <a:xfrm rot="10800000">
                <a:off x="6322899" y="3532134"/>
                <a:ext cx="1127051" cy="1127051"/>
              </a:xfrm>
              <a:custGeom>
                <a:avLst/>
                <a:gdLst>
                  <a:gd name="connsiteX0" fmla="*/ 0 w 1127051"/>
                  <a:gd name="connsiteY0" fmla="*/ 0 h 1127051"/>
                  <a:gd name="connsiteX1" fmla="*/ 1127051 w 1127051"/>
                  <a:gd name="connsiteY1" fmla="*/ 0 h 1127051"/>
                  <a:gd name="connsiteX2" fmla="*/ 1127051 w 1127051"/>
                  <a:gd name="connsiteY2" fmla="*/ 1127051 h 1127051"/>
                  <a:gd name="connsiteX3" fmla="*/ 0 w 1127051"/>
                  <a:gd name="connsiteY3" fmla="*/ 1127051 h 1127051"/>
                  <a:gd name="connsiteX4" fmla="*/ 0 w 1127051"/>
                  <a:gd name="connsiteY4" fmla="*/ 916151 h 1127051"/>
                  <a:gd name="connsiteX5" fmla="*/ 25584 w 1127051"/>
                  <a:gd name="connsiteY5" fmla="*/ 913572 h 1127051"/>
                  <a:gd name="connsiteX6" fmla="*/ 317630 w 1127051"/>
                  <a:gd name="connsiteY6" fmla="*/ 555243 h 1127051"/>
                  <a:gd name="connsiteX7" fmla="*/ 25584 w 1127051"/>
                  <a:gd name="connsiteY7" fmla="*/ 196914 h 1127051"/>
                  <a:gd name="connsiteX8" fmla="*/ 0 w 1127051"/>
                  <a:gd name="connsiteY8" fmla="*/ 194335 h 112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1" h="1127051">
                    <a:moveTo>
                      <a:pt x="0" y="0"/>
                    </a:moveTo>
                    <a:lnTo>
                      <a:pt x="1127051" y="0"/>
                    </a:lnTo>
                    <a:lnTo>
                      <a:pt x="1127051" y="1127051"/>
                    </a:lnTo>
                    <a:lnTo>
                      <a:pt x="0" y="1127051"/>
                    </a:lnTo>
                    <a:lnTo>
                      <a:pt x="0" y="916151"/>
                    </a:lnTo>
                    <a:lnTo>
                      <a:pt x="25584" y="913572"/>
                    </a:lnTo>
                    <a:cubicBezTo>
                      <a:pt x="192255" y="879467"/>
                      <a:pt x="317630" y="731997"/>
                      <a:pt x="317630" y="555243"/>
                    </a:cubicBezTo>
                    <a:cubicBezTo>
                      <a:pt x="317630" y="378490"/>
                      <a:pt x="192255" y="231020"/>
                      <a:pt x="25584" y="196914"/>
                    </a:cubicBezTo>
                    <a:lnTo>
                      <a:pt x="0" y="19433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4269B8A-5D36-4E91-BF0E-DC24343FF0B5}"/>
                </a:ext>
              </a:extLst>
            </p:cNvPr>
            <p:cNvGrpSpPr/>
            <p:nvPr/>
          </p:nvGrpSpPr>
          <p:grpSpPr>
            <a:xfrm>
              <a:off x="7940852" y="3710081"/>
              <a:ext cx="2559782" cy="825538"/>
              <a:chOff x="752222" y="4565512"/>
              <a:chExt cx="2559782" cy="825538"/>
            </a:xfrm>
          </p:grpSpPr>
          <p:sp>
            <p:nvSpPr>
              <p:cNvPr id="21" name="Google Shape;1094;p45">
                <a:extLst>
                  <a:ext uri="{FF2B5EF4-FFF2-40B4-BE49-F238E27FC236}">
                    <a16:creationId xmlns:a16="http://schemas.microsoft.com/office/drawing/2014/main" id="{D5DAF182-D749-40A5-A111-EC7CBDDE310F}"/>
                  </a:ext>
                </a:extLst>
              </p:cNvPr>
              <p:cNvSpPr txBox="1"/>
              <p:nvPr/>
            </p:nvSpPr>
            <p:spPr>
              <a:xfrm>
                <a:off x="752223" y="4565512"/>
                <a:ext cx="2068878" cy="33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Klaim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Dosen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90431A-FB48-4268-AD34-3396B9C7E971}"/>
                  </a:ext>
                </a:extLst>
              </p:cNvPr>
              <p:cNvSpPr txBox="1"/>
              <p:nvPr/>
            </p:nvSpPr>
            <p:spPr>
              <a:xfrm>
                <a:off x="752222" y="4929385"/>
                <a:ext cx="2559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Klaim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Data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dosen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dan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penugasan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dosen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29" name="Graphic 29" descr="User with solid fill">
              <a:extLst>
                <a:ext uri="{FF2B5EF4-FFF2-40B4-BE49-F238E27FC236}">
                  <a16:creationId xmlns:a16="http://schemas.microsoft.com/office/drawing/2014/main" id="{17B2F385-4E86-4020-8C29-7FA86F0E0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372046" y="3719423"/>
              <a:ext cx="684362" cy="641231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6322898" y="5270021"/>
            <a:ext cx="4467021" cy="1128889"/>
            <a:chOff x="6322898" y="5270021"/>
            <a:chExt cx="4467021" cy="1128889"/>
          </a:xfrm>
        </p:grpSpPr>
        <p:grpSp>
          <p:nvGrpSpPr>
            <p:cNvPr id="56" name="Group 55"/>
            <p:cNvGrpSpPr/>
            <p:nvPr/>
          </p:nvGrpSpPr>
          <p:grpSpPr>
            <a:xfrm>
              <a:off x="6322898" y="5270021"/>
              <a:ext cx="4467021" cy="1128889"/>
              <a:chOff x="6322898" y="5270021"/>
              <a:chExt cx="4467021" cy="1128889"/>
            </a:xfrm>
          </p:grpSpPr>
          <p:sp>
            <p:nvSpPr>
              <p:cNvPr id="11" name="Freeform: Shape 20">
                <a:extLst>
                  <a:ext uri="{FF2B5EF4-FFF2-40B4-BE49-F238E27FC236}">
                    <a16:creationId xmlns:a16="http://schemas.microsoft.com/office/drawing/2014/main" id="{A0DC469D-FE57-48A8-B780-49B247EF2196}"/>
                  </a:ext>
                </a:extLst>
              </p:cNvPr>
              <p:cNvSpPr/>
              <p:nvPr/>
            </p:nvSpPr>
            <p:spPr>
              <a:xfrm rot="10800000">
                <a:off x="7449949" y="5270021"/>
                <a:ext cx="3339970" cy="1127051"/>
              </a:xfrm>
              <a:custGeom>
                <a:avLst/>
                <a:gdLst>
                  <a:gd name="connsiteX0" fmla="*/ 0 w 3339970"/>
                  <a:gd name="connsiteY0" fmla="*/ 0 h 1127051"/>
                  <a:gd name="connsiteX1" fmla="*/ 3339970 w 3339970"/>
                  <a:gd name="connsiteY1" fmla="*/ 0 h 1127051"/>
                  <a:gd name="connsiteX2" fmla="*/ 3339970 w 3339970"/>
                  <a:gd name="connsiteY2" fmla="*/ 194335 h 1127051"/>
                  <a:gd name="connsiteX3" fmla="*/ 3291840 w 3339970"/>
                  <a:gd name="connsiteY3" fmla="*/ 189483 h 1127051"/>
                  <a:gd name="connsiteX4" fmla="*/ 2926080 w 3339970"/>
                  <a:gd name="connsiteY4" fmla="*/ 555243 h 1127051"/>
                  <a:gd name="connsiteX5" fmla="*/ 3291840 w 3339970"/>
                  <a:gd name="connsiteY5" fmla="*/ 921003 h 1127051"/>
                  <a:gd name="connsiteX6" fmla="*/ 3339970 w 3339970"/>
                  <a:gd name="connsiteY6" fmla="*/ 916151 h 1127051"/>
                  <a:gd name="connsiteX7" fmla="*/ 3339970 w 3339970"/>
                  <a:gd name="connsiteY7" fmla="*/ 1127051 h 1127051"/>
                  <a:gd name="connsiteX8" fmla="*/ 0 w 3339970"/>
                  <a:gd name="connsiteY8" fmla="*/ 1127051 h 112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9970" h="1127051">
                    <a:moveTo>
                      <a:pt x="0" y="0"/>
                    </a:moveTo>
                    <a:lnTo>
                      <a:pt x="3339970" y="0"/>
                    </a:lnTo>
                    <a:lnTo>
                      <a:pt x="3339970" y="194335"/>
                    </a:lnTo>
                    <a:lnTo>
                      <a:pt x="3291840" y="189483"/>
                    </a:lnTo>
                    <a:cubicBezTo>
                      <a:pt x="3089836" y="189483"/>
                      <a:pt x="2926080" y="353239"/>
                      <a:pt x="2926080" y="555243"/>
                    </a:cubicBezTo>
                    <a:cubicBezTo>
                      <a:pt x="2926080" y="757247"/>
                      <a:pt x="3089836" y="921003"/>
                      <a:pt x="3291840" y="921003"/>
                    </a:cubicBezTo>
                    <a:lnTo>
                      <a:pt x="3339970" y="916151"/>
                    </a:lnTo>
                    <a:lnTo>
                      <a:pt x="3339970" y="1127051"/>
                    </a:lnTo>
                    <a:lnTo>
                      <a:pt x="0" y="1127051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75000"/>
                </a:schemeClr>
              </a:solidFill>
              <a:ln w="6350">
                <a:solidFill>
                  <a:schemeClr val="bg1">
                    <a:alpha val="15000"/>
                  </a:schemeClr>
                </a:solidFill>
              </a:ln>
              <a:effectLst>
                <a:outerShdw blurRad="63500" algn="ctr" rotWithShape="0">
                  <a:schemeClr val="bg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5C782A7-3F06-4B0A-8D5E-98CD401AA5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1031" y="5525977"/>
                <a:ext cx="640080" cy="64008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Georgia Pro Cond" panose="02040506050405020303" pitchFamily="18" charset="0"/>
                  </a:rPr>
                  <a:t>6</a:t>
                </a:r>
              </a:p>
            </p:txBody>
          </p:sp>
          <p:sp>
            <p:nvSpPr>
              <p:cNvPr id="13" name="Freeform: Shape 22">
                <a:extLst>
                  <a:ext uri="{FF2B5EF4-FFF2-40B4-BE49-F238E27FC236}">
                    <a16:creationId xmlns:a16="http://schemas.microsoft.com/office/drawing/2014/main" id="{4383A539-8AD3-4269-A3C5-88A016E31BEF}"/>
                  </a:ext>
                </a:extLst>
              </p:cNvPr>
              <p:cNvSpPr/>
              <p:nvPr/>
            </p:nvSpPr>
            <p:spPr>
              <a:xfrm rot="10800000">
                <a:off x="6322898" y="5271859"/>
                <a:ext cx="1127051" cy="1127051"/>
              </a:xfrm>
              <a:custGeom>
                <a:avLst/>
                <a:gdLst>
                  <a:gd name="connsiteX0" fmla="*/ 0 w 1127051"/>
                  <a:gd name="connsiteY0" fmla="*/ 0 h 1127051"/>
                  <a:gd name="connsiteX1" fmla="*/ 1127051 w 1127051"/>
                  <a:gd name="connsiteY1" fmla="*/ 0 h 1127051"/>
                  <a:gd name="connsiteX2" fmla="*/ 1127051 w 1127051"/>
                  <a:gd name="connsiteY2" fmla="*/ 1127051 h 1127051"/>
                  <a:gd name="connsiteX3" fmla="*/ 0 w 1127051"/>
                  <a:gd name="connsiteY3" fmla="*/ 1127051 h 1127051"/>
                  <a:gd name="connsiteX4" fmla="*/ 0 w 1127051"/>
                  <a:gd name="connsiteY4" fmla="*/ 916151 h 1127051"/>
                  <a:gd name="connsiteX5" fmla="*/ 25584 w 1127051"/>
                  <a:gd name="connsiteY5" fmla="*/ 913572 h 1127051"/>
                  <a:gd name="connsiteX6" fmla="*/ 317630 w 1127051"/>
                  <a:gd name="connsiteY6" fmla="*/ 555243 h 1127051"/>
                  <a:gd name="connsiteX7" fmla="*/ 25584 w 1127051"/>
                  <a:gd name="connsiteY7" fmla="*/ 196914 h 1127051"/>
                  <a:gd name="connsiteX8" fmla="*/ 0 w 1127051"/>
                  <a:gd name="connsiteY8" fmla="*/ 194335 h 112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1" h="1127051">
                    <a:moveTo>
                      <a:pt x="0" y="0"/>
                    </a:moveTo>
                    <a:lnTo>
                      <a:pt x="1127051" y="0"/>
                    </a:lnTo>
                    <a:lnTo>
                      <a:pt x="1127051" y="1127051"/>
                    </a:lnTo>
                    <a:lnTo>
                      <a:pt x="0" y="1127051"/>
                    </a:lnTo>
                    <a:lnTo>
                      <a:pt x="0" y="916151"/>
                    </a:lnTo>
                    <a:lnTo>
                      <a:pt x="25584" y="913572"/>
                    </a:lnTo>
                    <a:cubicBezTo>
                      <a:pt x="192255" y="879467"/>
                      <a:pt x="317630" y="731997"/>
                      <a:pt x="317630" y="555243"/>
                    </a:cubicBezTo>
                    <a:cubicBezTo>
                      <a:pt x="317630" y="378490"/>
                      <a:pt x="192255" y="231020"/>
                      <a:pt x="25584" y="196914"/>
                    </a:cubicBezTo>
                    <a:lnTo>
                      <a:pt x="0" y="194335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F1271D-DC5C-4CFE-AA47-B9BAFC583826}"/>
                </a:ext>
              </a:extLst>
            </p:cNvPr>
            <p:cNvGrpSpPr/>
            <p:nvPr/>
          </p:nvGrpSpPr>
          <p:grpSpPr>
            <a:xfrm>
              <a:off x="7940852" y="5449806"/>
              <a:ext cx="2559782" cy="767482"/>
              <a:chOff x="752222" y="4565512"/>
              <a:chExt cx="2559782" cy="767482"/>
            </a:xfrm>
          </p:grpSpPr>
          <p:sp>
            <p:nvSpPr>
              <p:cNvPr id="15" name="Google Shape;1094;p45">
                <a:extLst>
                  <a:ext uri="{FF2B5EF4-FFF2-40B4-BE49-F238E27FC236}">
                    <a16:creationId xmlns:a16="http://schemas.microsoft.com/office/drawing/2014/main" id="{5040FE59-0AA5-4356-9DEE-58C99A23D531}"/>
                  </a:ext>
                </a:extLst>
              </p:cNvPr>
              <p:cNvSpPr txBox="1"/>
              <p:nvPr/>
            </p:nvSpPr>
            <p:spPr>
              <a:xfrm>
                <a:off x="752223" y="4565512"/>
                <a:ext cx="2068878" cy="334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-US" sz="14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Mahasiswa</a:t>
                </a:r>
                <a:r>
                  <a: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</a:rPr>
                  <a:t>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267745-DEEE-4A94-A291-D7F072771520}"/>
                  </a:ext>
                </a:extLst>
              </p:cNvPr>
              <p:cNvSpPr txBox="1"/>
              <p:nvPr/>
            </p:nvSpPr>
            <p:spPr>
              <a:xfrm>
                <a:off x="752222" y="4871329"/>
                <a:ext cx="2559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PDM,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mahasiswa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belum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terlapor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dan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validasi</a:t>
                </a:r>
                <a:r>
                  <a: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 Pro Light" panose="02040302050405020303" pitchFamily="18" charset="0"/>
                  </a:rPr>
                  <a:t>mahasiswa</a:t>
                </a:r>
                <a:endPara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30" name="Graphic 30" descr="Group success with solid fill">
              <a:extLst>
                <a:ext uri="{FF2B5EF4-FFF2-40B4-BE49-F238E27FC236}">
                  <a16:creationId xmlns:a16="http://schemas.microsoft.com/office/drawing/2014/main" id="{F9D87C9A-924B-4B92-B9E0-A6B82BD2C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372045" y="5516592"/>
              <a:ext cx="698740" cy="698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25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Dasboard</a:t>
            </a:r>
            <a:r>
              <a:rPr lang="en-US" dirty="0"/>
              <a:t> </a:t>
            </a:r>
            <a:r>
              <a:rPr lang="en-US" dirty="0" err="1"/>
              <a:t>Pelaporan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19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1268672"/>
            <a:ext cx="11379467" cy="496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1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91440"/>
            <a:ext cx="5467149" cy="822960"/>
          </a:xfrm>
        </p:spPr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Studi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2</a:t>
            </a:fld>
            <a:endParaRPr lang="id-ID"/>
          </a:p>
        </p:txBody>
      </p:sp>
      <p:grpSp>
        <p:nvGrpSpPr>
          <p:cNvPr id="34" name="Group 33"/>
          <p:cNvGrpSpPr/>
          <p:nvPr/>
        </p:nvGrpSpPr>
        <p:grpSpPr>
          <a:xfrm>
            <a:off x="1359121" y="1171507"/>
            <a:ext cx="2850754" cy="4208662"/>
            <a:chOff x="1359121" y="1171507"/>
            <a:chExt cx="2850754" cy="4208662"/>
          </a:xfrm>
        </p:grpSpPr>
        <p:sp>
          <p:nvSpPr>
            <p:cNvPr id="7" name="Freeform 6"/>
            <p:cNvSpPr/>
            <p:nvPr/>
          </p:nvSpPr>
          <p:spPr>
            <a:xfrm>
              <a:off x="1473152" y="1295040"/>
              <a:ext cx="2736723" cy="855226"/>
            </a:xfrm>
            <a:custGeom>
              <a:avLst/>
              <a:gdLst>
                <a:gd name="connsiteX0" fmla="*/ 0 w 2736723"/>
                <a:gd name="connsiteY0" fmla="*/ 0 h 855226"/>
                <a:gd name="connsiteX1" fmla="*/ 2736723 w 2736723"/>
                <a:gd name="connsiteY1" fmla="*/ 0 h 855226"/>
                <a:gd name="connsiteX2" fmla="*/ 2736723 w 2736723"/>
                <a:gd name="connsiteY2" fmla="*/ 855226 h 855226"/>
                <a:gd name="connsiteX3" fmla="*/ 0 w 2736723"/>
                <a:gd name="connsiteY3" fmla="*/ 855226 h 855226"/>
                <a:gd name="connsiteX4" fmla="*/ 0 w 2736723"/>
                <a:gd name="connsiteY4" fmla="*/ 0 h 85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723" h="855226">
                  <a:moveTo>
                    <a:pt x="0" y="0"/>
                  </a:moveTo>
                  <a:lnTo>
                    <a:pt x="2736723" y="0"/>
                  </a:lnTo>
                  <a:lnTo>
                    <a:pt x="2736723" y="855226"/>
                  </a:lnTo>
                  <a:lnTo>
                    <a:pt x="0" y="855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9273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Kedokteran</a:t>
              </a:r>
              <a:r>
                <a:rPr lang="en-US" sz="1500" kern="1200" dirty="0"/>
                <a:t> S1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Terakredasi</a:t>
              </a:r>
              <a:r>
                <a:rPr lang="en-US" sz="1500" kern="1200" dirty="0"/>
                <a:t> 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59121" y="1171507"/>
              <a:ext cx="598658" cy="897987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1473152" y="2371674"/>
              <a:ext cx="2736723" cy="855226"/>
            </a:xfrm>
            <a:custGeom>
              <a:avLst/>
              <a:gdLst>
                <a:gd name="connsiteX0" fmla="*/ 0 w 2736723"/>
                <a:gd name="connsiteY0" fmla="*/ 0 h 855226"/>
                <a:gd name="connsiteX1" fmla="*/ 2736723 w 2736723"/>
                <a:gd name="connsiteY1" fmla="*/ 0 h 855226"/>
                <a:gd name="connsiteX2" fmla="*/ 2736723 w 2736723"/>
                <a:gd name="connsiteY2" fmla="*/ 855226 h 855226"/>
                <a:gd name="connsiteX3" fmla="*/ 0 w 2736723"/>
                <a:gd name="connsiteY3" fmla="*/ 855226 h 855226"/>
                <a:gd name="connsiteX4" fmla="*/ 0 w 2736723"/>
                <a:gd name="connsiteY4" fmla="*/ 0 h 85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723" h="855226">
                  <a:moveTo>
                    <a:pt x="0" y="0"/>
                  </a:moveTo>
                  <a:lnTo>
                    <a:pt x="2736723" y="0"/>
                  </a:lnTo>
                  <a:lnTo>
                    <a:pt x="2736723" y="855226"/>
                  </a:lnTo>
                  <a:lnTo>
                    <a:pt x="0" y="855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9273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Profesi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dokter</a:t>
              </a:r>
              <a:endParaRPr lang="en-US" sz="1500" kern="1200" dirty="0"/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Terakredasi</a:t>
              </a:r>
              <a:r>
                <a:rPr lang="en-US" sz="1500" kern="1200" dirty="0"/>
                <a:t> 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59121" y="2248142"/>
              <a:ext cx="598658" cy="897987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1473152" y="3448309"/>
              <a:ext cx="2736723" cy="855226"/>
            </a:xfrm>
            <a:custGeom>
              <a:avLst/>
              <a:gdLst>
                <a:gd name="connsiteX0" fmla="*/ 0 w 2736723"/>
                <a:gd name="connsiteY0" fmla="*/ 0 h 855226"/>
                <a:gd name="connsiteX1" fmla="*/ 2736723 w 2736723"/>
                <a:gd name="connsiteY1" fmla="*/ 0 h 855226"/>
                <a:gd name="connsiteX2" fmla="*/ 2736723 w 2736723"/>
                <a:gd name="connsiteY2" fmla="*/ 855226 h 855226"/>
                <a:gd name="connsiteX3" fmla="*/ 0 w 2736723"/>
                <a:gd name="connsiteY3" fmla="*/ 855226 h 855226"/>
                <a:gd name="connsiteX4" fmla="*/ 0 w 2736723"/>
                <a:gd name="connsiteY4" fmla="*/ 0 h 85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723" h="855226">
                  <a:moveTo>
                    <a:pt x="0" y="0"/>
                  </a:moveTo>
                  <a:lnTo>
                    <a:pt x="2736723" y="0"/>
                  </a:lnTo>
                  <a:lnTo>
                    <a:pt x="2736723" y="855226"/>
                  </a:lnTo>
                  <a:lnTo>
                    <a:pt x="0" y="855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9273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Kedokteran</a:t>
              </a:r>
              <a:r>
                <a:rPr lang="en-US" sz="1500" kern="1200" dirty="0"/>
                <a:t> Gigi S1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Terakredasi</a:t>
              </a:r>
              <a:r>
                <a:rPr lang="en-US" sz="1500" kern="1200" dirty="0"/>
                <a:t> B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59121" y="3324776"/>
              <a:ext cx="598658" cy="897987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1473152" y="4524943"/>
              <a:ext cx="2736723" cy="855226"/>
            </a:xfrm>
            <a:custGeom>
              <a:avLst/>
              <a:gdLst>
                <a:gd name="connsiteX0" fmla="*/ 0 w 2736723"/>
                <a:gd name="connsiteY0" fmla="*/ 0 h 855226"/>
                <a:gd name="connsiteX1" fmla="*/ 2736723 w 2736723"/>
                <a:gd name="connsiteY1" fmla="*/ 0 h 855226"/>
                <a:gd name="connsiteX2" fmla="*/ 2736723 w 2736723"/>
                <a:gd name="connsiteY2" fmla="*/ 855226 h 855226"/>
                <a:gd name="connsiteX3" fmla="*/ 0 w 2736723"/>
                <a:gd name="connsiteY3" fmla="*/ 855226 h 855226"/>
                <a:gd name="connsiteX4" fmla="*/ 0 w 2736723"/>
                <a:gd name="connsiteY4" fmla="*/ 0 h 85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723" h="855226">
                  <a:moveTo>
                    <a:pt x="0" y="0"/>
                  </a:moveTo>
                  <a:lnTo>
                    <a:pt x="2736723" y="0"/>
                  </a:lnTo>
                  <a:lnTo>
                    <a:pt x="2736723" y="855226"/>
                  </a:lnTo>
                  <a:lnTo>
                    <a:pt x="0" y="855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9273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Profesi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dokter</a:t>
              </a:r>
              <a:r>
                <a:rPr lang="en-US" sz="1500" kern="1200" dirty="0"/>
                <a:t> Gigi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Terakredasi</a:t>
              </a:r>
              <a:r>
                <a:rPr lang="en-US" sz="1500" kern="1200" dirty="0"/>
                <a:t> B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59121" y="4401411"/>
              <a:ext cx="598658" cy="897987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6" name="Group 35"/>
          <p:cNvGrpSpPr/>
          <p:nvPr/>
        </p:nvGrpSpPr>
        <p:grpSpPr>
          <a:xfrm>
            <a:off x="7437175" y="1171507"/>
            <a:ext cx="2850753" cy="4208662"/>
            <a:chOff x="7437175" y="1171507"/>
            <a:chExt cx="2850753" cy="4208662"/>
          </a:xfrm>
        </p:grpSpPr>
        <p:sp>
          <p:nvSpPr>
            <p:cNvPr id="11" name="Freeform 10"/>
            <p:cNvSpPr/>
            <p:nvPr/>
          </p:nvSpPr>
          <p:spPr>
            <a:xfrm>
              <a:off x="7551205" y="1295040"/>
              <a:ext cx="2736723" cy="855226"/>
            </a:xfrm>
            <a:custGeom>
              <a:avLst/>
              <a:gdLst>
                <a:gd name="connsiteX0" fmla="*/ 0 w 2736723"/>
                <a:gd name="connsiteY0" fmla="*/ 0 h 855226"/>
                <a:gd name="connsiteX1" fmla="*/ 2736723 w 2736723"/>
                <a:gd name="connsiteY1" fmla="*/ 0 h 855226"/>
                <a:gd name="connsiteX2" fmla="*/ 2736723 w 2736723"/>
                <a:gd name="connsiteY2" fmla="*/ 855226 h 855226"/>
                <a:gd name="connsiteX3" fmla="*/ 0 w 2736723"/>
                <a:gd name="connsiteY3" fmla="*/ 855226 h 855226"/>
                <a:gd name="connsiteX4" fmla="*/ 0 w 2736723"/>
                <a:gd name="connsiteY4" fmla="*/ 0 h 85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723" h="855226">
                  <a:moveTo>
                    <a:pt x="0" y="0"/>
                  </a:moveTo>
                  <a:lnTo>
                    <a:pt x="2736723" y="0"/>
                  </a:lnTo>
                  <a:lnTo>
                    <a:pt x="2736723" y="855226"/>
                  </a:lnTo>
                  <a:lnTo>
                    <a:pt x="0" y="855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9273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Magister </a:t>
              </a:r>
              <a:r>
                <a:rPr lang="en-US" sz="1500" kern="1200" dirty="0" err="1"/>
                <a:t>Manajemen</a:t>
              </a:r>
              <a:r>
                <a:rPr lang="en-US" sz="1500" kern="1200" dirty="0"/>
                <a:t> S2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Terakredasi</a:t>
              </a:r>
              <a:r>
                <a:rPr lang="en-US" sz="1500" kern="1200" dirty="0"/>
                <a:t> B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37175" y="1171507"/>
              <a:ext cx="598658" cy="897987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7551205" y="2371674"/>
              <a:ext cx="2736723" cy="855226"/>
            </a:xfrm>
            <a:custGeom>
              <a:avLst/>
              <a:gdLst>
                <a:gd name="connsiteX0" fmla="*/ 0 w 2736723"/>
                <a:gd name="connsiteY0" fmla="*/ 0 h 855226"/>
                <a:gd name="connsiteX1" fmla="*/ 2736723 w 2736723"/>
                <a:gd name="connsiteY1" fmla="*/ 0 h 855226"/>
                <a:gd name="connsiteX2" fmla="*/ 2736723 w 2736723"/>
                <a:gd name="connsiteY2" fmla="*/ 855226 h 855226"/>
                <a:gd name="connsiteX3" fmla="*/ 0 w 2736723"/>
                <a:gd name="connsiteY3" fmla="*/ 855226 h 855226"/>
                <a:gd name="connsiteX4" fmla="*/ 0 w 2736723"/>
                <a:gd name="connsiteY4" fmla="*/ 0 h 85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723" h="855226">
                  <a:moveTo>
                    <a:pt x="0" y="0"/>
                  </a:moveTo>
                  <a:lnTo>
                    <a:pt x="2736723" y="0"/>
                  </a:lnTo>
                  <a:lnTo>
                    <a:pt x="2736723" y="855226"/>
                  </a:lnTo>
                  <a:lnTo>
                    <a:pt x="0" y="855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9273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Kenotariatan</a:t>
              </a:r>
              <a:r>
                <a:rPr lang="en-US" sz="1500" kern="1200" dirty="0"/>
                <a:t> S2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Terakredasi</a:t>
              </a:r>
              <a:r>
                <a:rPr lang="en-US" sz="1500" kern="1200" dirty="0"/>
                <a:t> B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37175" y="2248142"/>
              <a:ext cx="598658" cy="897987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551205" y="3448309"/>
              <a:ext cx="2736723" cy="855226"/>
            </a:xfrm>
            <a:custGeom>
              <a:avLst/>
              <a:gdLst>
                <a:gd name="connsiteX0" fmla="*/ 0 w 2736723"/>
                <a:gd name="connsiteY0" fmla="*/ 0 h 855226"/>
                <a:gd name="connsiteX1" fmla="*/ 2736723 w 2736723"/>
                <a:gd name="connsiteY1" fmla="*/ 0 h 855226"/>
                <a:gd name="connsiteX2" fmla="*/ 2736723 w 2736723"/>
                <a:gd name="connsiteY2" fmla="*/ 855226 h 855226"/>
                <a:gd name="connsiteX3" fmla="*/ 0 w 2736723"/>
                <a:gd name="connsiteY3" fmla="*/ 855226 h 855226"/>
                <a:gd name="connsiteX4" fmla="*/ 0 w 2736723"/>
                <a:gd name="connsiteY4" fmla="*/ 0 h 85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723" h="855226">
                  <a:moveTo>
                    <a:pt x="0" y="0"/>
                  </a:moveTo>
                  <a:lnTo>
                    <a:pt x="2736723" y="0"/>
                  </a:lnTo>
                  <a:lnTo>
                    <a:pt x="2736723" y="855226"/>
                  </a:lnTo>
                  <a:lnTo>
                    <a:pt x="0" y="855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9273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Sains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Biomedis</a:t>
              </a:r>
              <a:r>
                <a:rPr lang="en-US" sz="1500" kern="1200" dirty="0"/>
                <a:t> S2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Terakredasi</a:t>
              </a:r>
              <a:r>
                <a:rPr lang="en-US" sz="1500" kern="1200" dirty="0"/>
                <a:t> 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37175" y="3324776"/>
              <a:ext cx="598658" cy="897987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7551205" y="4524943"/>
              <a:ext cx="2736723" cy="855226"/>
            </a:xfrm>
            <a:custGeom>
              <a:avLst/>
              <a:gdLst>
                <a:gd name="connsiteX0" fmla="*/ 0 w 2736723"/>
                <a:gd name="connsiteY0" fmla="*/ 0 h 855226"/>
                <a:gd name="connsiteX1" fmla="*/ 2736723 w 2736723"/>
                <a:gd name="connsiteY1" fmla="*/ 0 h 855226"/>
                <a:gd name="connsiteX2" fmla="*/ 2736723 w 2736723"/>
                <a:gd name="connsiteY2" fmla="*/ 855226 h 855226"/>
                <a:gd name="connsiteX3" fmla="*/ 0 w 2736723"/>
                <a:gd name="connsiteY3" fmla="*/ 855226 h 855226"/>
                <a:gd name="connsiteX4" fmla="*/ 0 w 2736723"/>
                <a:gd name="connsiteY4" fmla="*/ 0 h 85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723" h="855226">
                  <a:moveTo>
                    <a:pt x="0" y="0"/>
                  </a:moveTo>
                  <a:lnTo>
                    <a:pt x="2736723" y="0"/>
                  </a:lnTo>
                  <a:lnTo>
                    <a:pt x="2736723" y="855226"/>
                  </a:lnTo>
                  <a:lnTo>
                    <a:pt x="0" y="855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9273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Psikologi</a:t>
              </a:r>
              <a:r>
                <a:rPr lang="en-US" sz="1500" kern="1200" dirty="0"/>
                <a:t> S1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Terakredasi</a:t>
              </a:r>
              <a:r>
                <a:rPr lang="en-US" sz="1500" kern="1200" dirty="0"/>
                <a:t> B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437175" y="4401411"/>
              <a:ext cx="598658" cy="897987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5" name="Group 34"/>
          <p:cNvGrpSpPr/>
          <p:nvPr/>
        </p:nvGrpSpPr>
        <p:grpSpPr>
          <a:xfrm>
            <a:off x="4398148" y="1171507"/>
            <a:ext cx="2850753" cy="5285297"/>
            <a:chOff x="4398148" y="1171507"/>
            <a:chExt cx="2850753" cy="5285297"/>
          </a:xfrm>
        </p:grpSpPr>
        <p:sp>
          <p:nvSpPr>
            <p:cNvPr id="9" name="Freeform 8"/>
            <p:cNvSpPr/>
            <p:nvPr/>
          </p:nvSpPr>
          <p:spPr>
            <a:xfrm>
              <a:off x="4512178" y="1295040"/>
              <a:ext cx="2736723" cy="855226"/>
            </a:xfrm>
            <a:custGeom>
              <a:avLst/>
              <a:gdLst>
                <a:gd name="connsiteX0" fmla="*/ 0 w 2736723"/>
                <a:gd name="connsiteY0" fmla="*/ 0 h 855226"/>
                <a:gd name="connsiteX1" fmla="*/ 2736723 w 2736723"/>
                <a:gd name="connsiteY1" fmla="*/ 0 h 855226"/>
                <a:gd name="connsiteX2" fmla="*/ 2736723 w 2736723"/>
                <a:gd name="connsiteY2" fmla="*/ 855226 h 855226"/>
                <a:gd name="connsiteX3" fmla="*/ 0 w 2736723"/>
                <a:gd name="connsiteY3" fmla="*/ 855226 h 855226"/>
                <a:gd name="connsiteX4" fmla="*/ 0 w 2736723"/>
                <a:gd name="connsiteY4" fmla="*/ 0 h 85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723" h="855226">
                  <a:moveTo>
                    <a:pt x="0" y="0"/>
                  </a:moveTo>
                  <a:lnTo>
                    <a:pt x="2736723" y="0"/>
                  </a:lnTo>
                  <a:lnTo>
                    <a:pt x="2736723" y="855226"/>
                  </a:lnTo>
                  <a:lnTo>
                    <a:pt x="0" y="855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9273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Manajemen</a:t>
              </a:r>
              <a:r>
                <a:rPr lang="en-US" sz="1500" kern="1200" dirty="0"/>
                <a:t> S1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Terakredasi</a:t>
              </a:r>
              <a:r>
                <a:rPr lang="en-US" sz="1500" kern="1200" dirty="0"/>
                <a:t> 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98148" y="1171507"/>
              <a:ext cx="598658" cy="897987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512178" y="2371674"/>
              <a:ext cx="2736723" cy="855226"/>
            </a:xfrm>
            <a:custGeom>
              <a:avLst/>
              <a:gdLst>
                <a:gd name="connsiteX0" fmla="*/ 0 w 2736723"/>
                <a:gd name="connsiteY0" fmla="*/ 0 h 855226"/>
                <a:gd name="connsiteX1" fmla="*/ 2736723 w 2736723"/>
                <a:gd name="connsiteY1" fmla="*/ 0 h 855226"/>
                <a:gd name="connsiteX2" fmla="*/ 2736723 w 2736723"/>
                <a:gd name="connsiteY2" fmla="*/ 855226 h 855226"/>
                <a:gd name="connsiteX3" fmla="*/ 0 w 2736723"/>
                <a:gd name="connsiteY3" fmla="*/ 855226 h 855226"/>
                <a:gd name="connsiteX4" fmla="*/ 0 w 2736723"/>
                <a:gd name="connsiteY4" fmla="*/ 0 h 85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723" h="855226">
                  <a:moveTo>
                    <a:pt x="0" y="0"/>
                  </a:moveTo>
                  <a:lnTo>
                    <a:pt x="2736723" y="0"/>
                  </a:lnTo>
                  <a:lnTo>
                    <a:pt x="2736723" y="855226"/>
                  </a:lnTo>
                  <a:lnTo>
                    <a:pt x="0" y="855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9273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Akuntansi</a:t>
              </a:r>
              <a:r>
                <a:rPr lang="en-US" sz="1500" kern="1200" dirty="0"/>
                <a:t> S1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Terakredasi</a:t>
              </a:r>
              <a:r>
                <a:rPr lang="en-US" sz="1500" kern="1200" dirty="0"/>
                <a:t> B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98148" y="2248142"/>
              <a:ext cx="598658" cy="897987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4512178" y="3448309"/>
              <a:ext cx="2736723" cy="855226"/>
            </a:xfrm>
            <a:custGeom>
              <a:avLst/>
              <a:gdLst>
                <a:gd name="connsiteX0" fmla="*/ 0 w 2736723"/>
                <a:gd name="connsiteY0" fmla="*/ 0 h 855226"/>
                <a:gd name="connsiteX1" fmla="*/ 2736723 w 2736723"/>
                <a:gd name="connsiteY1" fmla="*/ 0 h 855226"/>
                <a:gd name="connsiteX2" fmla="*/ 2736723 w 2736723"/>
                <a:gd name="connsiteY2" fmla="*/ 855226 h 855226"/>
                <a:gd name="connsiteX3" fmla="*/ 0 w 2736723"/>
                <a:gd name="connsiteY3" fmla="*/ 855226 h 855226"/>
                <a:gd name="connsiteX4" fmla="*/ 0 w 2736723"/>
                <a:gd name="connsiteY4" fmla="*/ 0 h 85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723" h="855226">
                  <a:moveTo>
                    <a:pt x="0" y="0"/>
                  </a:moveTo>
                  <a:lnTo>
                    <a:pt x="2736723" y="0"/>
                  </a:lnTo>
                  <a:lnTo>
                    <a:pt x="2736723" y="855226"/>
                  </a:lnTo>
                  <a:lnTo>
                    <a:pt x="0" y="855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9273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Teknik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Informatika</a:t>
              </a:r>
              <a:r>
                <a:rPr lang="en-US" sz="1500" kern="1200" dirty="0"/>
                <a:t> S1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Terakredasi</a:t>
              </a:r>
              <a:r>
                <a:rPr lang="en-US" sz="1500" kern="1200" dirty="0"/>
                <a:t> B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8148" y="3324776"/>
              <a:ext cx="598658" cy="897987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4512178" y="4524943"/>
              <a:ext cx="2736723" cy="855226"/>
            </a:xfrm>
            <a:custGeom>
              <a:avLst/>
              <a:gdLst>
                <a:gd name="connsiteX0" fmla="*/ 0 w 2736723"/>
                <a:gd name="connsiteY0" fmla="*/ 0 h 855226"/>
                <a:gd name="connsiteX1" fmla="*/ 2736723 w 2736723"/>
                <a:gd name="connsiteY1" fmla="*/ 0 h 855226"/>
                <a:gd name="connsiteX2" fmla="*/ 2736723 w 2736723"/>
                <a:gd name="connsiteY2" fmla="*/ 855226 h 855226"/>
                <a:gd name="connsiteX3" fmla="*/ 0 w 2736723"/>
                <a:gd name="connsiteY3" fmla="*/ 855226 h 855226"/>
                <a:gd name="connsiteX4" fmla="*/ 0 w 2736723"/>
                <a:gd name="connsiteY4" fmla="*/ 0 h 85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723" h="855226">
                  <a:moveTo>
                    <a:pt x="0" y="0"/>
                  </a:moveTo>
                  <a:lnTo>
                    <a:pt x="2736723" y="0"/>
                  </a:lnTo>
                  <a:lnTo>
                    <a:pt x="2736723" y="855226"/>
                  </a:lnTo>
                  <a:lnTo>
                    <a:pt x="0" y="855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9273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Perpustakaan</a:t>
              </a:r>
              <a:r>
                <a:rPr lang="en-US" sz="1500" kern="1200" dirty="0"/>
                <a:t> dan </a:t>
              </a:r>
              <a:r>
                <a:rPr lang="en-US" sz="1500" kern="1200" dirty="0" err="1"/>
                <a:t>Sains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Informasi</a:t>
              </a:r>
              <a:r>
                <a:rPr lang="en-US" sz="1500" kern="1200" dirty="0"/>
                <a:t> S1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Terakredasi</a:t>
              </a:r>
              <a:r>
                <a:rPr lang="en-US" sz="1500" kern="1200" dirty="0"/>
                <a:t> 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8148" y="4401411"/>
              <a:ext cx="598658" cy="897987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4512178" y="5601578"/>
              <a:ext cx="2736723" cy="855226"/>
            </a:xfrm>
            <a:custGeom>
              <a:avLst/>
              <a:gdLst>
                <a:gd name="connsiteX0" fmla="*/ 0 w 2736723"/>
                <a:gd name="connsiteY0" fmla="*/ 0 h 855226"/>
                <a:gd name="connsiteX1" fmla="*/ 2736723 w 2736723"/>
                <a:gd name="connsiteY1" fmla="*/ 0 h 855226"/>
                <a:gd name="connsiteX2" fmla="*/ 2736723 w 2736723"/>
                <a:gd name="connsiteY2" fmla="*/ 855226 h 855226"/>
                <a:gd name="connsiteX3" fmla="*/ 0 w 2736723"/>
                <a:gd name="connsiteY3" fmla="*/ 855226 h 855226"/>
                <a:gd name="connsiteX4" fmla="*/ 0 w 2736723"/>
                <a:gd name="connsiteY4" fmla="*/ 0 h 85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723" h="855226">
                  <a:moveTo>
                    <a:pt x="0" y="0"/>
                  </a:moveTo>
                  <a:lnTo>
                    <a:pt x="2736723" y="0"/>
                  </a:lnTo>
                  <a:lnTo>
                    <a:pt x="2736723" y="855226"/>
                  </a:lnTo>
                  <a:lnTo>
                    <a:pt x="0" y="8552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9273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Ilmu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Hukum</a:t>
              </a:r>
              <a:r>
                <a:rPr lang="en-US" sz="1500" kern="1200" dirty="0"/>
                <a:t> S1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/>
                <a:t>Terakredasi</a:t>
              </a:r>
              <a:r>
                <a:rPr lang="en-US" sz="1500" kern="1200" dirty="0"/>
                <a:t> B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98148" y="5478045"/>
              <a:ext cx="598658" cy="897987"/>
            </a:xfrm>
            <a:prstGeom prst="rect">
              <a:avLst/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1920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Komitmen</a:t>
            </a:r>
            <a:r>
              <a:rPr lang="en-US" dirty="0" smtClean="0">
                <a:latin typeface="Arial"/>
                <a:cs typeface="Arial"/>
              </a:rPr>
              <a:t> YARSI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880" y="1097280"/>
            <a:ext cx="11612880" cy="4596938"/>
          </a:xfrm>
        </p:spPr>
        <p:txBody>
          <a:bodyPr/>
          <a:lstStyle/>
          <a:p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penjaminan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YARSI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BAN PT dan DIKTI</a:t>
            </a:r>
          </a:p>
          <a:p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taat</a:t>
            </a:r>
            <a:r>
              <a:rPr lang="en-US" dirty="0"/>
              <a:t> </a:t>
            </a:r>
            <a:r>
              <a:rPr lang="en-US" dirty="0" err="1"/>
              <a:t>azas</a:t>
            </a:r>
            <a:r>
              <a:rPr lang="en-US" dirty="0"/>
              <a:t> dan </a:t>
            </a:r>
            <a:r>
              <a:rPr lang="en-US" dirty="0" err="1"/>
              <a:t>patuh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dan 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endParaRPr lang="en-US" dirty="0"/>
          </a:p>
          <a:p>
            <a:r>
              <a:rPr lang="en-US" dirty="0"/>
              <a:t>Akan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dan skill </a:t>
            </a:r>
            <a:r>
              <a:rPr lang="en-US" dirty="0" err="1"/>
              <a:t>bagi</a:t>
            </a:r>
            <a:r>
              <a:rPr lang="en-US" dirty="0"/>
              <a:t> SDM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data</a:t>
            </a:r>
          </a:p>
          <a:p>
            <a:r>
              <a:rPr lang="en-US" dirty="0" err="1"/>
              <a:t>Kerjasama</a:t>
            </a:r>
            <a:r>
              <a:rPr lang="en-US" dirty="0"/>
              <a:t> dan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dan Program </a:t>
            </a:r>
            <a:r>
              <a:rPr lang="en-US" dirty="0" err="1"/>
              <a:t>studi</a:t>
            </a:r>
            <a:r>
              <a:rPr lang="en-US" dirty="0"/>
              <a:t> agar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data yang valid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SN DIKTI</a:t>
            </a:r>
          </a:p>
          <a:p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PT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mensupport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dan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pelaporan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344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Kendala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Keterlambatan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dan </a:t>
            </a:r>
            <a:r>
              <a:rPr lang="en-US" dirty="0" err="1"/>
              <a:t>skripsi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siskad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Pemahaman </a:t>
            </a:r>
            <a:r>
              <a:rPr lang="en-US" dirty="0" err="1">
                <a:latin typeface="Arial"/>
                <a:cs typeface="Arial"/>
              </a:rPr>
              <a:t>dosen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dalam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lampiran</a:t>
            </a:r>
            <a:r>
              <a:rPr lang="en-US" dirty="0">
                <a:latin typeface="Arial"/>
                <a:cs typeface="Arial"/>
              </a:rPr>
              <a:t> data </a:t>
            </a:r>
            <a:r>
              <a:rPr lang="en-US" dirty="0" err="1">
                <a:latin typeface="Arial"/>
                <a:cs typeface="Arial"/>
              </a:rPr>
              <a:t>pendukung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untuk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perbaikan</a:t>
            </a:r>
            <a:r>
              <a:rPr lang="en-US" dirty="0">
                <a:latin typeface="Arial"/>
                <a:cs typeface="Arial"/>
              </a:rPr>
              <a:t> data di SISTER</a:t>
            </a:r>
          </a:p>
          <a:p>
            <a:r>
              <a:rPr lang="en-US" dirty="0">
                <a:latin typeface="Arial"/>
                <a:cs typeface="Arial"/>
              </a:rPr>
              <a:t>Belum </a:t>
            </a:r>
            <a:r>
              <a:rPr lang="en-US" dirty="0" err="1">
                <a:latin typeface="Arial"/>
                <a:cs typeface="Arial"/>
              </a:rPr>
              <a:t>adanya</a:t>
            </a:r>
            <a:r>
              <a:rPr lang="en-US" dirty="0">
                <a:latin typeface="Arial"/>
                <a:cs typeface="Arial"/>
              </a:rPr>
              <a:t> SIM </a:t>
            </a:r>
            <a:r>
              <a:rPr lang="en-US" dirty="0" err="1">
                <a:latin typeface="Arial"/>
                <a:cs typeface="Arial"/>
              </a:rPr>
              <a:t>tentang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pemanfaatan</a:t>
            </a:r>
            <a:r>
              <a:rPr lang="en-US" dirty="0">
                <a:latin typeface="Arial"/>
                <a:cs typeface="Arial"/>
              </a:rPr>
              <a:t> dan </a:t>
            </a:r>
            <a:r>
              <a:rPr lang="en-US" dirty="0" err="1">
                <a:latin typeface="Arial"/>
                <a:cs typeface="Arial"/>
              </a:rPr>
              <a:t>pengelolaan</a:t>
            </a:r>
            <a:r>
              <a:rPr lang="en-US" dirty="0">
                <a:latin typeface="Arial"/>
                <a:cs typeface="Arial"/>
              </a:rPr>
              <a:t> data </a:t>
            </a:r>
            <a:r>
              <a:rPr lang="en-US" dirty="0" err="1">
                <a:latin typeface="Arial"/>
                <a:cs typeface="Arial"/>
              </a:rPr>
              <a:t>secara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terintregasi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Keterbatasan</a:t>
            </a:r>
            <a:r>
              <a:rPr lang="en-US" dirty="0">
                <a:latin typeface="Arial"/>
                <a:cs typeface="Arial"/>
              </a:rPr>
              <a:t> SDM </a:t>
            </a:r>
            <a:r>
              <a:rPr lang="en-US" dirty="0" err="1">
                <a:latin typeface="Arial"/>
                <a:cs typeface="Arial"/>
              </a:rPr>
              <a:t>dalam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pengelolaan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pelaporan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26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Perbaikan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:</a:t>
            </a:r>
          </a:p>
          <a:p>
            <a:r>
              <a:rPr lang="en-US" dirty="0"/>
              <a:t>Data NIK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dokter</a:t>
            </a:r>
            <a:endParaRPr lang="en-US" dirty="0"/>
          </a:p>
          <a:p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ijazah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di </a:t>
            </a:r>
            <a:r>
              <a:rPr lang="en-US" dirty="0" err="1"/>
              <a:t>prodi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D3 yang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tutup</a:t>
            </a:r>
            <a:endParaRPr lang="en-US" dirty="0"/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AKM di </a:t>
            </a:r>
            <a:r>
              <a:rPr lang="en-US" dirty="0" err="1"/>
              <a:t>periode</a:t>
            </a:r>
            <a:r>
              <a:rPr lang="en-US" dirty="0"/>
              <a:t> lama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dokter</a:t>
            </a:r>
            <a:endParaRPr lang="en-US" dirty="0"/>
          </a:p>
          <a:p>
            <a:r>
              <a:rPr lang="en-US" dirty="0"/>
              <a:t>SKS ajar </a:t>
            </a:r>
            <a:r>
              <a:rPr lang="en-US" dirty="0" err="1"/>
              <a:t>dosen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36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0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9" name="Rounded Rectangle 8"/>
          <p:cNvSpPr/>
          <p:nvPr/>
        </p:nvSpPr>
        <p:spPr>
          <a:xfrm>
            <a:off x="1492139" y="2612857"/>
            <a:ext cx="2358442" cy="1396163"/>
          </a:xfrm>
          <a:prstGeom prst="roundRect">
            <a:avLst>
              <a:gd name="adj" fmla="val 10000"/>
            </a:avLst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2200561" y="3450555"/>
            <a:ext cx="1396163" cy="1396163"/>
          </a:xfrm>
          <a:custGeom>
            <a:avLst/>
            <a:gdLst>
              <a:gd name="connsiteX0" fmla="*/ 0 w 1396163"/>
              <a:gd name="connsiteY0" fmla="*/ 139616 h 1396163"/>
              <a:gd name="connsiteX1" fmla="*/ 139616 w 1396163"/>
              <a:gd name="connsiteY1" fmla="*/ 0 h 1396163"/>
              <a:gd name="connsiteX2" fmla="*/ 1256547 w 1396163"/>
              <a:gd name="connsiteY2" fmla="*/ 0 h 1396163"/>
              <a:gd name="connsiteX3" fmla="*/ 1396163 w 1396163"/>
              <a:gd name="connsiteY3" fmla="*/ 139616 h 1396163"/>
              <a:gd name="connsiteX4" fmla="*/ 1396163 w 1396163"/>
              <a:gd name="connsiteY4" fmla="*/ 1256547 h 1396163"/>
              <a:gd name="connsiteX5" fmla="*/ 1256547 w 1396163"/>
              <a:gd name="connsiteY5" fmla="*/ 1396163 h 1396163"/>
              <a:gd name="connsiteX6" fmla="*/ 139616 w 1396163"/>
              <a:gd name="connsiteY6" fmla="*/ 1396163 h 1396163"/>
              <a:gd name="connsiteX7" fmla="*/ 0 w 1396163"/>
              <a:gd name="connsiteY7" fmla="*/ 1256547 h 1396163"/>
              <a:gd name="connsiteX8" fmla="*/ 0 w 1396163"/>
              <a:gd name="connsiteY8" fmla="*/ 139616 h 139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6163" h="1396163">
                <a:moveTo>
                  <a:pt x="0" y="139616"/>
                </a:moveTo>
                <a:cubicBezTo>
                  <a:pt x="0" y="62508"/>
                  <a:pt x="62508" y="0"/>
                  <a:pt x="139616" y="0"/>
                </a:cubicBezTo>
                <a:lnTo>
                  <a:pt x="1256547" y="0"/>
                </a:lnTo>
                <a:cubicBezTo>
                  <a:pt x="1333655" y="0"/>
                  <a:pt x="1396163" y="62508"/>
                  <a:pt x="1396163" y="139616"/>
                </a:cubicBezTo>
                <a:lnTo>
                  <a:pt x="1396163" y="1256547"/>
                </a:lnTo>
                <a:cubicBezTo>
                  <a:pt x="1396163" y="1333655"/>
                  <a:pt x="1333655" y="1396163"/>
                  <a:pt x="1256547" y="1396163"/>
                </a:cubicBezTo>
                <a:lnTo>
                  <a:pt x="139616" y="1396163"/>
                </a:lnTo>
                <a:cubicBezTo>
                  <a:pt x="62508" y="1396163"/>
                  <a:pt x="0" y="1333655"/>
                  <a:pt x="0" y="1256547"/>
                </a:cubicBezTo>
                <a:lnTo>
                  <a:pt x="0" y="13961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332" tIns="132332" rIns="132332" bIns="132332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/>
              <a:t>Dosen</a:t>
            </a:r>
            <a:endParaRPr lang="en-US" sz="2400" kern="12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271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/>
              <a:t> </a:t>
            </a:r>
          </a:p>
        </p:txBody>
      </p:sp>
      <p:sp>
        <p:nvSpPr>
          <p:cNvPr id="11" name="Freeform 10"/>
          <p:cNvSpPr/>
          <p:nvPr/>
        </p:nvSpPr>
        <p:spPr>
          <a:xfrm>
            <a:off x="4039965" y="3143199"/>
            <a:ext cx="189383" cy="335478"/>
          </a:xfrm>
          <a:custGeom>
            <a:avLst/>
            <a:gdLst>
              <a:gd name="connsiteX0" fmla="*/ 0 w 189383"/>
              <a:gd name="connsiteY0" fmla="*/ 67096 h 335478"/>
              <a:gd name="connsiteX1" fmla="*/ 94692 w 189383"/>
              <a:gd name="connsiteY1" fmla="*/ 67096 h 335478"/>
              <a:gd name="connsiteX2" fmla="*/ 94692 w 189383"/>
              <a:gd name="connsiteY2" fmla="*/ 0 h 335478"/>
              <a:gd name="connsiteX3" fmla="*/ 189383 w 189383"/>
              <a:gd name="connsiteY3" fmla="*/ 167739 h 335478"/>
              <a:gd name="connsiteX4" fmla="*/ 94692 w 189383"/>
              <a:gd name="connsiteY4" fmla="*/ 335478 h 335478"/>
              <a:gd name="connsiteX5" fmla="*/ 94692 w 189383"/>
              <a:gd name="connsiteY5" fmla="*/ 268382 h 335478"/>
              <a:gd name="connsiteX6" fmla="*/ 0 w 189383"/>
              <a:gd name="connsiteY6" fmla="*/ 268382 h 335478"/>
              <a:gd name="connsiteX7" fmla="*/ 0 w 189383"/>
              <a:gd name="connsiteY7" fmla="*/ 67096 h 33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383" h="335478">
                <a:moveTo>
                  <a:pt x="0" y="67096"/>
                </a:moveTo>
                <a:lnTo>
                  <a:pt x="94692" y="67096"/>
                </a:lnTo>
                <a:lnTo>
                  <a:pt x="94692" y="0"/>
                </a:lnTo>
                <a:lnTo>
                  <a:pt x="189383" y="167739"/>
                </a:lnTo>
                <a:lnTo>
                  <a:pt x="94692" y="335478"/>
                </a:lnTo>
                <a:lnTo>
                  <a:pt x="94692" y="268382"/>
                </a:lnTo>
                <a:lnTo>
                  <a:pt x="0" y="268382"/>
                </a:lnTo>
                <a:lnTo>
                  <a:pt x="0" y="67096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7096" rIns="56815" bIns="6709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2" name="Rounded Rectangle 11"/>
          <p:cNvSpPr/>
          <p:nvPr/>
        </p:nvSpPr>
        <p:spPr>
          <a:xfrm>
            <a:off x="4391676" y="2612857"/>
            <a:ext cx="2603231" cy="1396163"/>
          </a:xfrm>
          <a:prstGeom prst="roundRect">
            <a:avLst>
              <a:gd name="adj" fmla="val 10000"/>
            </a:avLst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5038569" y="3450555"/>
            <a:ext cx="1764011" cy="1396163"/>
          </a:xfrm>
          <a:custGeom>
            <a:avLst/>
            <a:gdLst>
              <a:gd name="connsiteX0" fmla="*/ 0 w 1764011"/>
              <a:gd name="connsiteY0" fmla="*/ 139616 h 1396163"/>
              <a:gd name="connsiteX1" fmla="*/ 139616 w 1764011"/>
              <a:gd name="connsiteY1" fmla="*/ 0 h 1396163"/>
              <a:gd name="connsiteX2" fmla="*/ 1624395 w 1764011"/>
              <a:gd name="connsiteY2" fmla="*/ 0 h 1396163"/>
              <a:gd name="connsiteX3" fmla="*/ 1764011 w 1764011"/>
              <a:gd name="connsiteY3" fmla="*/ 139616 h 1396163"/>
              <a:gd name="connsiteX4" fmla="*/ 1764011 w 1764011"/>
              <a:gd name="connsiteY4" fmla="*/ 1256547 h 1396163"/>
              <a:gd name="connsiteX5" fmla="*/ 1624395 w 1764011"/>
              <a:gd name="connsiteY5" fmla="*/ 1396163 h 1396163"/>
              <a:gd name="connsiteX6" fmla="*/ 139616 w 1764011"/>
              <a:gd name="connsiteY6" fmla="*/ 1396163 h 1396163"/>
              <a:gd name="connsiteX7" fmla="*/ 0 w 1764011"/>
              <a:gd name="connsiteY7" fmla="*/ 1256547 h 1396163"/>
              <a:gd name="connsiteX8" fmla="*/ 0 w 1764011"/>
              <a:gd name="connsiteY8" fmla="*/ 139616 h 139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4011" h="1396163">
                <a:moveTo>
                  <a:pt x="0" y="139616"/>
                </a:moveTo>
                <a:cubicBezTo>
                  <a:pt x="0" y="62508"/>
                  <a:pt x="62508" y="0"/>
                  <a:pt x="139616" y="0"/>
                </a:cubicBezTo>
                <a:lnTo>
                  <a:pt x="1624395" y="0"/>
                </a:lnTo>
                <a:cubicBezTo>
                  <a:pt x="1701503" y="0"/>
                  <a:pt x="1764011" y="62508"/>
                  <a:pt x="1764011" y="139616"/>
                </a:cubicBezTo>
                <a:lnTo>
                  <a:pt x="1764011" y="1256547"/>
                </a:lnTo>
                <a:cubicBezTo>
                  <a:pt x="1764011" y="1333655"/>
                  <a:pt x="1701503" y="1396163"/>
                  <a:pt x="1624395" y="1396163"/>
                </a:cubicBezTo>
                <a:lnTo>
                  <a:pt x="139616" y="1396163"/>
                </a:lnTo>
                <a:cubicBezTo>
                  <a:pt x="62508" y="1396163"/>
                  <a:pt x="0" y="1333655"/>
                  <a:pt x="0" y="1256547"/>
                </a:cubicBezTo>
                <a:lnTo>
                  <a:pt x="0" y="13961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332" tIns="132332" rIns="132332" bIns="132332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/>
              <a:t>Mahasiswa</a:t>
            </a:r>
            <a:endParaRPr lang="en-US" sz="2400" kern="1200" dirty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5260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7184291" y="3143199"/>
            <a:ext cx="189383" cy="335478"/>
          </a:xfrm>
          <a:custGeom>
            <a:avLst/>
            <a:gdLst>
              <a:gd name="connsiteX0" fmla="*/ 0 w 189383"/>
              <a:gd name="connsiteY0" fmla="*/ 67096 h 335478"/>
              <a:gd name="connsiteX1" fmla="*/ 94692 w 189383"/>
              <a:gd name="connsiteY1" fmla="*/ 67096 h 335478"/>
              <a:gd name="connsiteX2" fmla="*/ 94692 w 189383"/>
              <a:gd name="connsiteY2" fmla="*/ 0 h 335478"/>
              <a:gd name="connsiteX3" fmla="*/ 189383 w 189383"/>
              <a:gd name="connsiteY3" fmla="*/ 167739 h 335478"/>
              <a:gd name="connsiteX4" fmla="*/ 94692 w 189383"/>
              <a:gd name="connsiteY4" fmla="*/ 335478 h 335478"/>
              <a:gd name="connsiteX5" fmla="*/ 94692 w 189383"/>
              <a:gd name="connsiteY5" fmla="*/ 268382 h 335478"/>
              <a:gd name="connsiteX6" fmla="*/ 0 w 189383"/>
              <a:gd name="connsiteY6" fmla="*/ 268382 h 335478"/>
              <a:gd name="connsiteX7" fmla="*/ 0 w 189383"/>
              <a:gd name="connsiteY7" fmla="*/ 67096 h 33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383" h="335478">
                <a:moveTo>
                  <a:pt x="0" y="67096"/>
                </a:moveTo>
                <a:lnTo>
                  <a:pt x="94692" y="67096"/>
                </a:lnTo>
                <a:lnTo>
                  <a:pt x="94692" y="0"/>
                </a:lnTo>
                <a:lnTo>
                  <a:pt x="189383" y="167739"/>
                </a:lnTo>
                <a:lnTo>
                  <a:pt x="94692" y="335478"/>
                </a:lnTo>
                <a:lnTo>
                  <a:pt x="94692" y="268382"/>
                </a:lnTo>
                <a:lnTo>
                  <a:pt x="0" y="268382"/>
                </a:lnTo>
                <a:lnTo>
                  <a:pt x="0" y="67096"/>
                </a:lnTo>
                <a:close/>
              </a:path>
            </a:pathLst>
          </a:custGeom>
        </p:spPr>
        <p:style>
          <a:lnRef idx="0">
            <a:schemeClr val="accent6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6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7096" rIns="56815" bIns="6709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/>
          </a:p>
        </p:txBody>
      </p:sp>
      <p:sp>
        <p:nvSpPr>
          <p:cNvPr id="15" name="Rounded Rectangle 14"/>
          <p:cNvSpPr/>
          <p:nvPr/>
        </p:nvSpPr>
        <p:spPr>
          <a:xfrm>
            <a:off x="7536003" y="2612857"/>
            <a:ext cx="2774834" cy="1396163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000" b="-24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8452620" y="3450555"/>
            <a:ext cx="1396163" cy="1396163"/>
          </a:xfrm>
          <a:custGeom>
            <a:avLst/>
            <a:gdLst>
              <a:gd name="connsiteX0" fmla="*/ 0 w 1396163"/>
              <a:gd name="connsiteY0" fmla="*/ 139616 h 1396163"/>
              <a:gd name="connsiteX1" fmla="*/ 139616 w 1396163"/>
              <a:gd name="connsiteY1" fmla="*/ 0 h 1396163"/>
              <a:gd name="connsiteX2" fmla="*/ 1256547 w 1396163"/>
              <a:gd name="connsiteY2" fmla="*/ 0 h 1396163"/>
              <a:gd name="connsiteX3" fmla="*/ 1396163 w 1396163"/>
              <a:gd name="connsiteY3" fmla="*/ 139616 h 1396163"/>
              <a:gd name="connsiteX4" fmla="*/ 1396163 w 1396163"/>
              <a:gd name="connsiteY4" fmla="*/ 1256547 h 1396163"/>
              <a:gd name="connsiteX5" fmla="*/ 1256547 w 1396163"/>
              <a:gd name="connsiteY5" fmla="*/ 1396163 h 1396163"/>
              <a:gd name="connsiteX6" fmla="*/ 139616 w 1396163"/>
              <a:gd name="connsiteY6" fmla="*/ 1396163 h 1396163"/>
              <a:gd name="connsiteX7" fmla="*/ 0 w 1396163"/>
              <a:gd name="connsiteY7" fmla="*/ 1256547 h 1396163"/>
              <a:gd name="connsiteX8" fmla="*/ 0 w 1396163"/>
              <a:gd name="connsiteY8" fmla="*/ 139616 h 139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6163" h="1396163">
                <a:moveTo>
                  <a:pt x="0" y="139616"/>
                </a:moveTo>
                <a:cubicBezTo>
                  <a:pt x="0" y="62508"/>
                  <a:pt x="62508" y="0"/>
                  <a:pt x="139616" y="0"/>
                </a:cubicBezTo>
                <a:lnTo>
                  <a:pt x="1256547" y="0"/>
                </a:lnTo>
                <a:cubicBezTo>
                  <a:pt x="1333655" y="0"/>
                  <a:pt x="1396163" y="62508"/>
                  <a:pt x="1396163" y="139616"/>
                </a:cubicBezTo>
                <a:lnTo>
                  <a:pt x="1396163" y="1256547"/>
                </a:lnTo>
                <a:cubicBezTo>
                  <a:pt x="1396163" y="1333655"/>
                  <a:pt x="1333655" y="1396163"/>
                  <a:pt x="1256547" y="1396163"/>
                </a:cubicBezTo>
                <a:lnTo>
                  <a:pt x="139616" y="1396163"/>
                </a:lnTo>
                <a:cubicBezTo>
                  <a:pt x="62508" y="1396163"/>
                  <a:pt x="0" y="1333655"/>
                  <a:pt x="0" y="1256547"/>
                </a:cubicBezTo>
                <a:lnTo>
                  <a:pt x="0" y="139616"/>
                </a:lnTo>
                <a:close/>
              </a:path>
            </a:pathLst>
          </a:custGeom>
          <a:solidFill>
            <a:srgbClr val="FF0000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572" tIns="147572" rIns="147572" bIns="147572" numCol="1" spcCol="1270" anchor="t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/>
              <a:t>Tendik</a:t>
            </a:r>
            <a:endParaRPr lang="en-US" sz="2800" kern="1200" dirty="0"/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/>
              <a:t>102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242363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Akreditasi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9" name="Freeform 8"/>
          <p:cNvSpPr/>
          <p:nvPr/>
        </p:nvSpPr>
        <p:spPr>
          <a:xfrm>
            <a:off x="886758" y="1388371"/>
            <a:ext cx="9901626" cy="1625600"/>
          </a:xfrm>
          <a:custGeom>
            <a:avLst/>
            <a:gdLst>
              <a:gd name="connsiteX0" fmla="*/ 0 w 11058900"/>
              <a:gd name="connsiteY0" fmla="*/ 0 h 1625600"/>
              <a:gd name="connsiteX1" fmla="*/ 11058900 w 11058900"/>
              <a:gd name="connsiteY1" fmla="*/ 0 h 1625600"/>
              <a:gd name="connsiteX2" fmla="*/ 11058900 w 11058900"/>
              <a:gd name="connsiteY2" fmla="*/ 1625600 h 1625600"/>
              <a:gd name="connsiteX3" fmla="*/ 0 w 11058900"/>
              <a:gd name="connsiteY3" fmla="*/ 1625600 h 1625600"/>
              <a:gd name="connsiteX4" fmla="*/ 0 w 11058900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8900" h="1625600">
                <a:moveTo>
                  <a:pt x="0" y="0"/>
                </a:moveTo>
                <a:lnTo>
                  <a:pt x="11058900" y="0"/>
                </a:lnTo>
                <a:lnTo>
                  <a:pt x="11058900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/>
              <a:t>PROGRAM STUDI PERPANJANGAN AKREDITASI OTOMATIS BAN PT</a:t>
            </a:r>
            <a:endParaRPr lang="en-US" sz="4000" kern="1200" dirty="0"/>
          </a:p>
        </p:txBody>
      </p:sp>
      <p:sp>
        <p:nvSpPr>
          <p:cNvPr id="10" name="Freeform 9"/>
          <p:cNvSpPr/>
          <p:nvPr/>
        </p:nvSpPr>
        <p:spPr>
          <a:xfrm>
            <a:off x="873554" y="2987036"/>
            <a:ext cx="2069180" cy="3413760"/>
          </a:xfrm>
          <a:custGeom>
            <a:avLst/>
            <a:gdLst>
              <a:gd name="connsiteX0" fmla="*/ 0 w 2304899"/>
              <a:gd name="connsiteY0" fmla="*/ 0 h 3413760"/>
              <a:gd name="connsiteX1" fmla="*/ 2304899 w 2304899"/>
              <a:gd name="connsiteY1" fmla="*/ 0 h 3413760"/>
              <a:gd name="connsiteX2" fmla="*/ 2304899 w 2304899"/>
              <a:gd name="connsiteY2" fmla="*/ 3413760 h 3413760"/>
              <a:gd name="connsiteX3" fmla="*/ 0 w 2304899"/>
              <a:gd name="connsiteY3" fmla="*/ 3413760 h 3413760"/>
              <a:gd name="connsiteX4" fmla="*/ 0 w 2304899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899" h="3413760">
                <a:moveTo>
                  <a:pt x="0" y="0"/>
                </a:moveTo>
                <a:lnTo>
                  <a:pt x="2304899" y="0"/>
                </a:lnTo>
                <a:lnTo>
                  <a:pt x="2304899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030" tIns="240030" rIns="240030" bIns="240030" numCol="1" spcCol="1270" anchor="ctr" anchorCtr="0">
            <a:noAutofit/>
          </a:bodyPr>
          <a:lstStyle/>
          <a:p>
            <a:pPr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PSDI S1</a:t>
            </a:r>
          </a:p>
          <a:p>
            <a:pPr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TAHUN 2021</a:t>
            </a:r>
          </a:p>
        </p:txBody>
      </p:sp>
      <p:sp>
        <p:nvSpPr>
          <p:cNvPr id="11" name="Freeform 10"/>
          <p:cNvSpPr/>
          <p:nvPr/>
        </p:nvSpPr>
        <p:spPr>
          <a:xfrm>
            <a:off x="2879809" y="2987036"/>
            <a:ext cx="1975030" cy="3413760"/>
          </a:xfrm>
          <a:custGeom>
            <a:avLst/>
            <a:gdLst>
              <a:gd name="connsiteX0" fmla="*/ 0 w 2200024"/>
              <a:gd name="connsiteY0" fmla="*/ 0 h 3413760"/>
              <a:gd name="connsiteX1" fmla="*/ 2200024 w 2200024"/>
              <a:gd name="connsiteY1" fmla="*/ 0 h 3413760"/>
              <a:gd name="connsiteX2" fmla="*/ 2200024 w 2200024"/>
              <a:gd name="connsiteY2" fmla="*/ 3413760 h 3413760"/>
              <a:gd name="connsiteX3" fmla="*/ 0 w 2200024"/>
              <a:gd name="connsiteY3" fmla="*/ 3413760 h 3413760"/>
              <a:gd name="connsiteX4" fmla="*/ 0 w 2200024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024" h="3413760">
                <a:moveTo>
                  <a:pt x="0" y="0"/>
                </a:moveTo>
                <a:lnTo>
                  <a:pt x="2200024" y="0"/>
                </a:lnTo>
                <a:lnTo>
                  <a:pt x="2200024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  <a:solidFill>
            <a:srgbClr val="B652A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PSIKOLOGI S1</a:t>
            </a:r>
          </a:p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TAHUN 2020</a:t>
            </a:r>
            <a:endParaRPr lang="en-US" sz="20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858170" y="2987036"/>
            <a:ext cx="1975030" cy="3413760"/>
          </a:xfrm>
          <a:custGeom>
            <a:avLst/>
            <a:gdLst>
              <a:gd name="connsiteX0" fmla="*/ 0 w 2200024"/>
              <a:gd name="connsiteY0" fmla="*/ 0 h 3413760"/>
              <a:gd name="connsiteX1" fmla="*/ 2200024 w 2200024"/>
              <a:gd name="connsiteY1" fmla="*/ 0 h 3413760"/>
              <a:gd name="connsiteX2" fmla="*/ 2200024 w 2200024"/>
              <a:gd name="connsiteY2" fmla="*/ 3413760 h 3413760"/>
              <a:gd name="connsiteX3" fmla="*/ 0 w 2200024"/>
              <a:gd name="connsiteY3" fmla="*/ 3413760 h 3413760"/>
              <a:gd name="connsiteX4" fmla="*/ 0 w 2200024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024" h="3413760">
                <a:moveTo>
                  <a:pt x="0" y="0"/>
                </a:moveTo>
                <a:lnTo>
                  <a:pt x="2200024" y="0"/>
                </a:lnTo>
                <a:lnTo>
                  <a:pt x="2200024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AKUNTANSI S1</a:t>
            </a:r>
          </a:p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TAHUN 2020</a:t>
            </a:r>
            <a:endParaRPr lang="en-US" sz="20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6836530" y="2987036"/>
            <a:ext cx="1975030" cy="3413760"/>
          </a:xfrm>
          <a:custGeom>
            <a:avLst/>
            <a:gdLst>
              <a:gd name="connsiteX0" fmla="*/ 0 w 2200024"/>
              <a:gd name="connsiteY0" fmla="*/ 0 h 3413760"/>
              <a:gd name="connsiteX1" fmla="*/ 2200024 w 2200024"/>
              <a:gd name="connsiteY1" fmla="*/ 0 h 3413760"/>
              <a:gd name="connsiteX2" fmla="*/ 2200024 w 2200024"/>
              <a:gd name="connsiteY2" fmla="*/ 3413760 h 3413760"/>
              <a:gd name="connsiteX3" fmla="*/ 0 w 2200024"/>
              <a:gd name="connsiteY3" fmla="*/ 3413760 h 3413760"/>
              <a:gd name="connsiteX4" fmla="*/ 0 w 2200024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024" h="3413760">
                <a:moveTo>
                  <a:pt x="0" y="0"/>
                </a:moveTo>
                <a:lnTo>
                  <a:pt x="2200024" y="0"/>
                </a:lnTo>
                <a:lnTo>
                  <a:pt x="2200024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ILMU HUKUM S1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TAHUN 2020</a:t>
            </a:r>
            <a:endParaRPr lang="en-US" sz="20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8814890" y="2987036"/>
            <a:ext cx="1975030" cy="3413760"/>
          </a:xfrm>
          <a:custGeom>
            <a:avLst/>
            <a:gdLst>
              <a:gd name="connsiteX0" fmla="*/ 0 w 2200024"/>
              <a:gd name="connsiteY0" fmla="*/ 0 h 3413760"/>
              <a:gd name="connsiteX1" fmla="*/ 2200024 w 2200024"/>
              <a:gd name="connsiteY1" fmla="*/ 0 h 3413760"/>
              <a:gd name="connsiteX2" fmla="*/ 2200024 w 2200024"/>
              <a:gd name="connsiteY2" fmla="*/ 3413760 h 3413760"/>
              <a:gd name="connsiteX3" fmla="*/ 0 w 2200024"/>
              <a:gd name="connsiteY3" fmla="*/ 3413760 h 3413760"/>
              <a:gd name="connsiteX4" fmla="*/ 0 w 2200024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0024" h="3413760">
                <a:moveTo>
                  <a:pt x="0" y="0"/>
                </a:moveTo>
                <a:lnTo>
                  <a:pt x="2200024" y="0"/>
                </a:lnTo>
                <a:lnTo>
                  <a:pt x="2200024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TEKNIK INFORMATIKA S1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TAHUN 2021</a:t>
            </a:r>
            <a:endParaRPr lang="en-US" sz="2000" kern="1200" dirty="0"/>
          </a:p>
        </p:txBody>
      </p:sp>
      <p:sp>
        <p:nvSpPr>
          <p:cNvPr id="15" name="Rectangle 14"/>
          <p:cNvSpPr/>
          <p:nvPr/>
        </p:nvSpPr>
        <p:spPr>
          <a:xfrm>
            <a:off x="886691" y="6021494"/>
            <a:ext cx="9906000" cy="3793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312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Akreditasi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5</a:t>
            </a:fld>
            <a:endParaRPr lang="id-ID"/>
          </a:p>
        </p:txBody>
      </p:sp>
      <p:grpSp>
        <p:nvGrpSpPr>
          <p:cNvPr id="25" name="Group 24"/>
          <p:cNvGrpSpPr/>
          <p:nvPr/>
        </p:nvGrpSpPr>
        <p:grpSpPr>
          <a:xfrm>
            <a:off x="2980801" y="2047192"/>
            <a:ext cx="1269529" cy="918061"/>
            <a:chOff x="2980801" y="2047192"/>
            <a:chExt cx="1269529" cy="918061"/>
          </a:xfrm>
        </p:grpSpPr>
        <p:sp>
          <p:nvSpPr>
            <p:cNvPr id="8" name="Rectangle: Rounded Corners 3">
              <a:extLst>
                <a:ext uri="{FF2B5EF4-FFF2-40B4-BE49-F238E27FC236}">
                  <a16:creationId xmlns:a16="http://schemas.microsoft.com/office/drawing/2014/main" id="{3A3F9637-34F1-4993-A913-A824C074A6F5}"/>
                </a:ext>
              </a:extLst>
            </p:cNvPr>
            <p:cNvSpPr/>
            <p:nvPr/>
          </p:nvSpPr>
          <p:spPr>
            <a:xfrm>
              <a:off x="2980801" y="2047192"/>
              <a:ext cx="1269529" cy="918061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reflection stA="600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01600" h="1016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10473688-449D-4542-900B-8D614E7F6512}"/>
                </a:ext>
              </a:extLst>
            </p:cNvPr>
            <p:cNvSpPr/>
            <p:nvPr/>
          </p:nvSpPr>
          <p:spPr>
            <a:xfrm>
              <a:off x="3060147" y="2123697"/>
              <a:ext cx="1110838" cy="765051"/>
            </a:xfrm>
            <a:custGeom>
              <a:avLst/>
              <a:gdLst>
                <a:gd name="connsiteX0" fmla="*/ 180004 w 1440000"/>
                <a:gd name="connsiteY0" fmla="*/ 0 h 1080000"/>
                <a:gd name="connsiteX1" fmla="*/ 1259996 w 1440000"/>
                <a:gd name="connsiteY1" fmla="*/ 0 h 1080000"/>
                <a:gd name="connsiteX2" fmla="*/ 1440000 w 1440000"/>
                <a:gd name="connsiteY2" fmla="*/ 180004 h 1080000"/>
                <a:gd name="connsiteX3" fmla="*/ 1440000 w 1440000"/>
                <a:gd name="connsiteY3" fmla="*/ 899996 h 1080000"/>
                <a:gd name="connsiteX4" fmla="*/ 1296273 w 1440000"/>
                <a:gd name="connsiteY4" fmla="*/ 1076343 h 1080000"/>
                <a:gd name="connsiteX5" fmla="*/ 1260000 w 1440000"/>
                <a:gd name="connsiteY5" fmla="*/ 1080000 h 1080000"/>
                <a:gd name="connsiteX6" fmla="*/ 1260000 w 1440000"/>
                <a:gd name="connsiteY6" fmla="*/ 917060 h 1080000"/>
                <a:gd name="connsiteX7" fmla="*/ 1079996 w 1440000"/>
                <a:gd name="connsiteY7" fmla="*/ 737056 h 1080000"/>
                <a:gd name="connsiteX8" fmla="*/ 360004 w 1440000"/>
                <a:gd name="connsiteY8" fmla="*/ 737056 h 1080000"/>
                <a:gd name="connsiteX9" fmla="*/ 180000 w 1440000"/>
                <a:gd name="connsiteY9" fmla="*/ 917060 h 1080000"/>
                <a:gd name="connsiteX10" fmla="*/ 180000 w 1440000"/>
                <a:gd name="connsiteY10" fmla="*/ 1080000 h 1080000"/>
                <a:gd name="connsiteX11" fmla="*/ 143727 w 1440000"/>
                <a:gd name="connsiteY11" fmla="*/ 1076343 h 1080000"/>
                <a:gd name="connsiteX12" fmla="*/ 0 w 1440000"/>
                <a:gd name="connsiteY12" fmla="*/ 899996 h 1080000"/>
                <a:gd name="connsiteX13" fmla="*/ 0 w 1440000"/>
                <a:gd name="connsiteY13" fmla="*/ 180004 h 1080000"/>
                <a:gd name="connsiteX14" fmla="*/ 180004 w 1440000"/>
                <a:gd name="connsiteY1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0000" h="1080000">
                  <a:moveTo>
                    <a:pt x="180004" y="0"/>
                  </a:moveTo>
                  <a:lnTo>
                    <a:pt x="1259996" y="0"/>
                  </a:lnTo>
                  <a:cubicBezTo>
                    <a:pt x="1359409" y="0"/>
                    <a:pt x="1440000" y="80591"/>
                    <a:pt x="1440000" y="180004"/>
                  </a:cubicBezTo>
                  <a:lnTo>
                    <a:pt x="1440000" y="899996"/>
                  </a:lnTo>
                  <a:cubicBezTo>
                    <a:pt x="1440000" y="986983"/>
                    <a:pt x="1378298" y="1059558"/>
                    <a:pt x="1296273" y="1076343"/>
                  </a:cubicBezTo>
                  <a:lnTo>
                    <a:pt x="1260000" y="1080000"/>
                  </a:lnTo>
                  <a:lnTo>
                    <a:pt x="1260000" y="917060"/>
                  </a:lnTo>
                  <a:cubicBezTo>
                    <a:pt x="1260000" y="817647"/>
                    <a:pt x="1179409" y="737056"/>
                    <a:pt x="1079996" y="737056"/>
                  </a:cubicBezTo>
                  <a:lnTo>
                    <a:pt x="360004" y="737056"/>
                  </a:lnTo>
                  <a:cubicBezTo>
                    <a:pt x="260591" y="737056"/>
                    <a:pt x="180000" y="817647"/>
                    <a:pt x="180000" y="917060"/>
                  </a:cubicBezTo>
                  <a:lnTo>
                    <a:pt x="180000" y="1080000"/>
                  </a:lnTo>
                  <a:lnTo>
                    <a:pt x="143727" y="1076343"/>
                  </a:lnTo>
                  <a:cubicBezTo>
                    <a:pt x="61702" y="1059558"/>
                    <a:pt x="0" y="986983"/>
                    <a:pt x="0" y="899996"/>
                  </a:cubicBezTo>
                  <a:lnTo>
                    <a:pt x="0" y="180004"/>
                  </a:lnTo>
                  <a:cubicBezTo>
                    <a:pt x="0" y="80591"/>
                    <a:pt x="80591" y="0"/>
                    <a:pt x="180004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Bk" pitchFamily="2" charset="0"/>
                <a:ea typeface="Roboto Bk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B58ED9-48D8-4424-B139-2E43137B8831}"/>
                </a:ext>
              </a:extLst>
            </p:cNvPr>
            <p:cNvSpPr txBox="1"/>
            <p:nvPr/>
          </p:nvSpPr>
          <p:spPr>
            <a:xfrm>
              <a:off x="3141284" y="2123697"/>
              <a:ext cx="101181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Bk" pitchFamily="2" charset="0"/>
                  <a:ea typeface="Roboto Bk" pitchFamily="2" charset="0"/>
                </a:rPr>
                <a:t>2022</a:t>
              </a:r>
              <a:endParaRPr lang="en-IN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Bk" pitchFamily="2" charset="0"/>
                <a:ea typeface="Roboto Bk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677B1-5A8B-4EA2-B547-3A8A0C9DE03F}"/>
              </a:ext>
            </a:extLst>
          </p:cNvPr>
          <p:cNvSpPr/>
          <p:nvPr/>
        </p:nvSpPr>
        <p:spPr>
          <a:xfrm>
            <a:off x="4307282" y="2257677"/>
            <a:ext cx="2373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Roboto "/>
              </a:rPr>
              <a:t>Program </a:t>
            </a:r>
            <a:r>
              <a:rPr lang="en-IN" sz="1600" dirty="0" err="1">
                <a:latin typeface="Roboto "/>
              </a:rPr>
              <a:t>studi</a:t>
            </a:r>
            <a:r>
              <a:rPr lang="en-IN" sz="1600" dirty="0">
                <a:latin typeface="Roboto "/>
              </a:rPr>
              <a:t> </a:t>
            </a:r>
            <a:r>
              <a:rPr lang="en-IN" sz="1600" dirty="0" err="1">
                <a:latin typeface="Roboto "/>
              </a:rPr>
              <a:t>Manajemen</a:t>
            </a:r>
            <a:r>
              <a:rPr lang="en-IN" sz="1600" dirty="0">
                <a:latin typeface="Roboto "/>
              </a:rPr>
              <a:t> S1 (</a:t>
            </a:r>
            <a:r>
              <a:rPr lang="en-IN" sz="1600" dirty="0" err="1">
                <a:latin typeface="Roboto "/>
              </a:rPr>
              <a:t>Maret</a:t>
            </a:r>
            <a:r>
              <a:rPr lang="en-IN" sz="1600" dirty="0">
                <a:latin typeface="Roboto "/>
              </a:rPr>
              <a:t>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069737" y="3290010"/>
            <a:ext cx="1269529" cy="918061"/>
            <a:chOff x="4069737" y="3290010"/>
            <a:chExt cx="1269529" cy="918061"/>
          </a:xfrm>
        </p:grpSpPr>
        <p:sp>
          <p:nvSpPr>
            <p:cNvPr id="12" name="Rectangle: Rounded Corners 16">
              <a:extLst>
                <a:ext uri="{FF2B5EF4-FFF2-40B4-BE49-F238E27FC236}">
                  <a16:creationId xmlns:a16="http://schemas.microsoft.com/office/drawing/2014/main" id="{973C1021-9633-4CDD-B4CF-B473B0123A13}"/>
                </a:ext>
              </a:extLst>
            </p:cNvPr>
            <p:cNvSpPr/>
            <p:nvPr/>
          </p:nvSpPr>
          <p:spPr>
            <a:xfrm>
              <a:off x="4069737" y="3290010"/>
              <a:ext cx="1269529" cy="91806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reflection stA="600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01600" h="1016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A9A43A50-2905-4CB6-8AB2-FA201EA838B6}"/>
                </a:ext>
              </a:extLst>
            </p:cNvPr>
            <p:cNvSpPr/>
            <p:nvPr/>
          </p:nvSpPr>
          <p:spPr>
            <a:xfrm>
              <a:off x="4149082" y="3366515"/>
              <a:ext cx="1110838" cy="765051"/>
            </a:xfrm>
            <a:custGeom>
              <a:avLst/>
              <a:gdLst>
                <a:gd name="connsiteX0" fmla="*/ 180004 w 1440000"/>
                <a:gd name="connsiteY0" fmla="*/ 0 h 1080000"/>
                <a:gd name="connsiteX1" fmla="*/ 1259996 w 1440000"/>
                <a:gd name="connsiteY1" fmla="*/ 0 h 1080000"/>
                <a:gd name="connsiteX2" fmla="*/ 1440000 w 1440000"/>
                <a:gd name="connsiteY2" fmla="*/ 180004 h 1080000"/>
                <a:gd name="connsiteX3" fmla="*/ 1440000 w 1440000"/>
                <a:gd name="connsiteY3" fmla="*/ 899996 h 1080000"/>
                <a:gd name="connsiteX4" fmla="*/ 1296273 w 1440000"/>
                <a:gd name="connsiteY4" fmla="*/ 1076343 h 1080000"/>
                <a:gd name="connsiteX5" fmla="*/ 1260000 w 1440000"/>
                <a:gd name="connsiteY5" fmla="*/ 1080000 h 1080000"/>
                <a:gd name="connsiteX6" fmla="*/ 1260000 w 1440000"/>
                <a:gd name="connsiteY6" fmla="*/ 917060 h 1080000"/>
                <a:gd name="connsiteX7" fmla="*/ 1079996 w 1440000"/>
                <a:gd name="connsiteY7" fmla="*/ 737056 h 1080000"/>
                <a:gd name="connsiteX8" fmla="*/ 360004 w 1440000"/>
                <a:gd name="connsiteY8" fmla="*/ 737056 h 1080000"/>
                <a:gd name="connsiteX9" fmla="*/ 180000 w 1440000"/>
                <a:gd name="connsiteY9" fmla="*/ 917060 h 1080000"/>
                <a:gd name="connsiteX10" fmla="*/ 180000 w 1440000"/>
                <a:gd name="connsiteY10" fmla="*/ 1080000 h 1080000"/>
                <a:gd name="connsiteX11" fmla="*/ 143727 w 1440000"/>
                <a:gd name="connsiteY11" fmla="*/ 1076343 h 1080000"/>
                <a:gd name="connsiteX12" fmla="*/ 0 w 1440000"/>
                <a:gd name="connsiteY12" fmla="*/ 899996 h 1080000"/>
                <a:gd name="connsiteX13" fmla="*/ 0 w 1440000"/>
                <a:gd name="connsiteY13" fmla="*/ 180004 h 1080000"/>
                <a:gd name="connsiteX14" fmla="*/ 180004 w 1440000"/>
                <a:gd name="connsiteY1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0000" h="1080000">
                  <a:moveTo>
                    <a:pt x="180004" y="0"/>
                  </a:moveTo>
                  <a:lnTo>
                    <a:pt x="1259996" y="0"/>
                  </a:lnTo>
                  <a:cubicBezTo>
                    <a:pt x="1359409" y="0"/>
                    <a:pt x="1440000" y="80591"/>
                    <a:pt x="1440000" y="180004"/>
                  </a:cubicBezTo>
                  <a:lnTo>
                    <a:pt x="1440000" y="899996"/>
                  </a:lnTo>
                  <a:cubicBezTo>
                    <a:pt x="1440000" y="986983"/>
                    <a:pt x="1378298" y="1059558"/>
                    <a:pt x="1296273" y="1076343"/>
                  </a:cubicBezTo>
                  <a:lnTo>
                    <a:pt x="1260000" y="1080000"/>
                  </a:lnTo>
                  <a:lnTo>
                    <a:pt x="1260000" y="917060"/>
                  </a:lnTo>
                  <a:cubicBezTo>
                    <a:pt x="1260000" y="817647"/>
                    <a:pt x="1179409" y="737056"/>
                    <a:pt x="1079996" y="737056"/>
                  </a:cubicBezTo>
                  <a:lnTo>
                    <a:pt x="360004" y="737056"/>
                  </a:lnTo>
                  <a:cubicBezTo>
                    <a:pt x="260591" y="737056"/>
                    <a:pt x="180000" y="817647"/>
                    <a:pt x="180000" y="917060"/>
                  </a:cubicBezTo>
                  <a:lnTo>
                    <a:pt x="180000" y="1080000"/>
                  </a:lnTo>
                  <a:lnTo>
                    <a:pt x="143727" y="1076343"/>
                  </a:lnTo>
                  <a:cubicBezTo>
                    <a:pt x="61702" y="1059558"/>
                    <a:pt x="0" y="986983"/>
                    <a:pt x="0" y="899996"/>
                  </a:cubicBezTo>
                  <a:lnTo>
                    <a:pt x="0" y="180004"/>
                  </a:lnTo>
                  <a:cubicBezTo>
                    <a:pt x="0" y="80591"/>
                    <a:pt x="80591" y="0"/>
                    <a:pt x="180004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1DF31A-5745-4E4C-A084-39D98EB317AE}"/>
                </a:ext>
              </a:extLst>
            </p:cNvPr>
            <p:cNvSpPr txBox="1"/>
            <p:nvPr/>
          </p:nvSpPr>
          <p:spPr>
            <a:xfrm>
              <a:off x="4230219" y="3366515"/>
              <a:ext cx="101181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Bk" pitchFamily="2" charset="0"/>
                  <a:ea typeface="Roboto Bk" pitchFamily="2" charset="0"/>
                </a:rPr>
                <a:t>2022</a:t>
              </a:r>
              <a:endParaRPr lang="en-IN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Bk" pitchFamily="2" charset="0"/>
                <a:ea typeface="Roboto Bk" pitchFamily="2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75AD336-5A71-40A2-8B48-8878DAB98F4B}"/>
              </a:ext>
            </a:extLst>
          </p:cNvPr>
          <p:cNvSpPr/>
          <p:nvPr/>
        </p:nvSpPr>
        <p:spPr>
          <a:xfrm>
            <a:off x="5394279" y="3500495"/>
            <a:ext cx="257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latin typeface="Roboto "/>
              </a:rPr>
              <a:t>Program </a:t>
            </a:r>
            <a:r>
              <a:rPr lang="en-IN" sz="1600" dirty="0" err="1">
                <a:latin typeface="Roboto "/>
              </a:rPr>
              <a:t>studi</a:t>
            </a:r>
            <a:r>
              <a:rPr lang="en-IN" sz="1600" dirty="0">
                <a:latin typeface="Roboto "/>
              </a:rPr>
              <a:t> Magister </a:t>
            </a:r>
            <a:r>
              <a:rPr lang="en-IN" sz="1600" dirty="0" err="1">
                <a:latin typeface="Roboto "/>
              </a:rPr>
              <a:t>Manajemen</a:t>
            </a:r>
            <a:r>
              <a:rPr lang="en-IN" sz="1600" dirty="0">
                <a:latin typeface="Roboto "/>
              </a:rPr>
              <a:t> S2 (</a:t>
            </a:r>
            <a:r>
              <a:rPr lang="en-IN" sz="1600" dirty="0" err="1">
                <a:latin typeface="Roboto "/>
              </a:rPr>
              <a:t>Maret</a:t>
            </a:r>
            <a:r>
              <a:rPr lang="en-IN" sz="1600" dirty="0">
                <a:latin typeface="Roboto "/>
              </a:rPr>
              <a:t>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360517" y="4532827"/>
            <a:ext cx="1269529" cy="918061"/>
            <a:chOff x="5360517" y="4532827"/>
            <a:chExt cx="1269529" cy="918061"/>
          </a:xfrm>
        </p:grpSpPr>
        <p:sp>
          <p:nvSpPr>
            <p:cNvPr id="16" name="Rectangle: Rounded Corners 19">
              <a:extLst>
                <a:ext uri="{FF2B5EF4-FFF2-40B4-BE49-F238E27FC236}">
                  <a16:creationId xmlns:a16="http://schemas.microsoft.com/office/drawing/2014/main" id="{3D23D298-4072-4435-9F64-3059F2A35E1B}"/>
                </a:ext>
              </a:extLst>
            </p:cNvPr>
            <p:cNvSpPr/>
            <p:nvPr/>
          </p:nvSpPr>
          <p:spPr>
            <a:xfrm>
              <a:off x="5360517" y="4532827"/>
              <a:ext cx="1269529" cy="91806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reflection stA="600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01600" h="1016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Freeform: Shape 20">
              <a:extLst>
                <a:ext uri="{FF2B5EF4-FFF2-40B4-BE49-F238E27FC236}">
                  <a16:creationId xmlns:a16="http://schemas.microsoft.com/office/drawing/2014/main" id="{46A6DCB8-9047-4758-BFF9-1247E305E7A9}"/>
                </a:ext>
              </a:extLst>
            </p:cNvPr>
            <p:cNvSpPr/>
            <p:nvPr/>
          </p:nvSpPr>
          <p:spPr>
            <a:xfrm>
              <a:off x="5439863" y="4609332"/>
              <a:ext cx="1110838" cy="765051"/>
            </a:xfrm>
            <a:custGeom>
              <a:avLst/>
              <a:gdLst>
                <a:gd name="connsiteX0" fmla="*/ 180004 w 1440000"/>
                <a:gd name="connsiteY0" fmla="*/ 0 h 1080000"/>
                <a:gd name="connsiteX1" fmla="*/ 1259996 w 1440000"/>
                <a:gd name="connsiteY1" fmla="*/ 0 h 1080000"/>
                <a:gd name="connsiteX2" fmla="*/ 1440000 w 1440000"/>
                <a:gd name="connsiteY2" fmla="*/ 180004 h 1080000"/>
                <a:gd name="connsiteX3" fmla="*/ 1440000 w 1440000"/>
                <a:gd name="connsiteY3" fmla="*/ 899996 h 1080000"/>
                <a:gd name="connsiteX4" fmla="*/ 1296273 w 1440000"/>
                <a:gd name="connsiteY4" fmla="*/ 1076343 h 1080000"/>
                <a:gd name="connsiteX5" fmla="*/ 1260000 w 1440000"/>
                <a:gd name="connsiteY5" fmla="*/ 1080000 h 1080000"/>
                <a:gd name="connsiteX6" fmla="*/ 1260000 w 1440000"/>
                <a:gd name="connsiteY6" fmla="*/ 917060 h 1080000"/>
                <a:gd name="connsiteX7" fmla="*/ 1079996 w 1440000"/>
                <a:gd name="connsiteY7" fmla="*/ 737056 h 1080000"/>
                <a:gd name="connsiteX8" fmla="*/ 360004 w 1440000"/>
                <a:gd name="connsiteY8" fmla="*/ 737056 h 1080000"/>
                <a:gd name="connsiteX9" fmla="*/ 180000 w 1440000"/>
                <a:gd name="connsiteY9" fmla="*/ 917060 h 1080000"/>
                <a:gd name="connsiteX10" fmla="*/ 180000 w 1440000"/>
                <a:gd name="connsiteY10" fmla="*/ 1080000 h 1080000"/>
                <a:gd name="connsiteX11" fmla="*/ 143727 w 1440000"/>
                <a:gd name="connsiteY11" fmla="*/ 1076343 h 1080000"/>
                <a:gd name="connsiteX12" fmla="*/ 0 w 1440000"/>
                <a:gd name="connsiteY12" fmla="*/ 899996 h 1080000"/>
                <a:gd name="connsiteX13" fmla="*/ 0 w 1440000"/>
                <a:gd name="connsiteY13" fmla="*/ 180004 h 1080000"/>
                <a:gd name="connsiteX14" fmla="*/ 180004 w 1440000"/>
                <a:gd name="connsiteY14" fmla="*/ 0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40000" h="1080000">
                  <a:moveTo>
                    <a:pt x="180004" y="0"/>
                  </a:moveTo>
                  <a:lnTo>
                    <a:pt x="1259996" y="0"/>
                  </a:lnTo>
                  <a:cubicBezTo>
                    <a:pt x="1359409" y="0"/>
                    <a:pt x="1440000" y="80591"/>
                    <a:pt x="1440000" y="180004"/>
                  </a:cubicBezTo>
                  <a:lnTo>
                    <a:pt x="1440000" y="899996"/>
                  </a:lnTo>
                  <a:cubicBezTo>
                    <a:pt x="1440000" y="986983"/>
                    <a:pt x="1378298" y="1059558"/>
                    <a:pt x="1296273" y="1076343"/>
                  </a:cubicBezTo>
                  <a:lnTo>
                    <a:pt x="1260000" y="1080000"/>
                  </a:lnTo>
                  <a:lnTo>
                    <a:pt x="1260000" y="917060"/>
                  </a:lnTo>
                  <a:cubicBezTo>
                    <a:pt x="1260000" y="817647"/>
                    <a:pt x="1179409" y="737056"/>
                    <a:pt x="1079996" y="737056"/>
                  </a:cubicBezTo>
                  <a:lnTo>
                    <a:pt x="360004" y="737056"/>
                  </a:lnTo>
                  <a:cubicBezTo>
                    <a:pt x="260591" y="737056"/>
                    <a:pt x="180000" y="817647"/>
                    <a:pt x="180000" y="917060"/>
                  </a:cubicBezTo>
                  <a:lnTo>
                    <a:pt x="180000" y="1080000"/>
                  </a:lnTo>
                  <a:lnTo>
                    <a:pt x="143727" y="1076343"/>
                  </a:lnTo>
                  <a:cubicBezTo>
                    <a:pt x="61702" y="1059558"/>
                    <a:pt x="0" y="986983"/>
                    <a:pt x="0" y="899996"/>
                  </a:cubicBezTo>
                  <a:lnTo>
                    <a:pt x="0" y="180004"/>
                  </a:lnTo>
                  <a:cubicBezTo>
                    <a:pt x="0" y="80591"/>
                    <a:pt x="80591" y="0"/>
                    <a:pt x="180004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E57BC1-9D69-4B9F-ACB6-8F18E7D8076F}"/>
                </a:ext>
              </a:extLst>
            </p:cNvPr>
            <p:cNvSpPr txBox="1"/>
            <p:nvPr/>
          </p:nvSpPr>
          <p:spPr>
            <a:xfrm>
              <a:off x="5521000" y="4609332"/>
              <a:ext cx="101181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oboto Bk" pitchFamily="2" charset="0"/>
                  <a:ea typeface="Roboto Bk" pitchFamily="2" charset="0"/>
                </a:rPr>
                <a:t>2022</a:t>
              </a:r>
              <a:endParaRPr lang="en-IN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Bk" pitchFamily="2" charset="0"/>
                <a:ea typeface="Roboto Bk" pitchFamily="2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82A7174-EDBA-4BD6-9B27-30BDFF269CB2}"/>
              </a:ext>
            </a:extLst>
          </p:cNvPr>
          <p:cNvSpPr/>
          <p:nvPr/>
        </p:nvSpPr>
        <p:spPr>
          <a:xfrm>
            <a:off x="6672033" y="4743312"/>
            <a:ext cx="2882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 err="1">
                <a:latin typeface="Roboto "/>
              </a:rPr>
              <a:t>Akreditasi</a:t>
            </a:r>
            <a:r>
              <a:rPr lang="en-IN" sz="1600" dirty="0">
                <a:latin typeface="Roboto "/>
              </a:rPr>
              <a:t> </a:t>
            </a:r>
            <a:r>
              <a:rPr lang="en-IN" sz="1600" dirty="0" err="1">
                <a:latin typeface="Roboto "/>
              </a:rPr>
              <a:t>Institusi</a:t>
            </a:r>
            <a:r>
              <a:rPr lang="en-IN" sz="1600" dirty="0">
                <a:latin typeface="Roboto "/>
              </a:rPr>
              <a:t> PT (Mei)</a:t>
            </a:r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182880" y="1097280"/>
            <a:ext cx="11612880" cy="5486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Masa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Akreditasi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/>
      <p:bldP spid="19" grpId="0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Jaringan</a:t>
            </a:r>
            <a:r>
              <a:rPr lang="en-US" dirty="0"/>
              <a:t> TI YARSI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6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47" y="1215189"/>
            <a:ext cx="8157521" cy="509087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36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YARSI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Server Farm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1567712" y="2812422"/>
            <a:ext cx="1649066" cy="198827"/>
          </a:xfrm>
          <a:prstGeom prst="rect">
            <a:avLst/>
          </a:prstGeom>
        </p:spPr>
        <p:style>
          <a:lnRef idx="0">
            <a:schemeClr val="accent6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1946490" y="1759138"/>
            <a:ext cx="2209196" cy="1325517"/>
          </a:xfrm>
          <a:custGeom>
            <a:avLst/>
            <a:gdLst>
              <a:gd name="connsiteX0" fmla="*/ 0 w 2209196"/>
              <a:gd name="connsiteY0" fmla="*/ 132552 h 1325517"/>
              <a:gd name="connsiteX1" fmla="*/ 132552 w 2209196"/>
              <a:gd name="connsiteY1" fmla="*/ 0 h 1325517"/>
              <a:gd name="connsiteX2" fmla="*/ 2076644 w 2209196"/>
              <a:gd name="connsiteY2" fmla="*/ 0 h 1325517"/>
              <a:gd name="connsiteX3" fmla="*/ 2209196 w 2209196"/>
              <a:gd name="connsiteY3" fmla="*/ 132552 h 1325517"/>
              <a:gd name="connsiteX4" fmla="*/ 2209196 w 2209196"/>
              <a:gd name="connsiteY4" fmla="*/ 1192965 h 1325517"/>
              <a:gd name="connsiteX5" fmla="*/ 2076644 w 2209196"/>
              <a:gd name="connsiteY5" fmla="*/ 1325517 h 1325517"/>
              <a:gd name="connsiteX6" fmla="*/ 132552 w 2209196"/>
              <a:gd name="connsiteY6" fmla="*/ 1325517 h 1325517"/>
              <a:gd name="connsiteX7" fmla="*/ 0 w 2209196"/>
              <a:gd name="connsiteY7" fmla="*/ 1192965 h 1325517"/>
              <a:gd name="connsiteX8" fmla="*/ 0 w 2209196"/>
              <a:gd name="connsiteY8" fmla="*/ 132552 h 132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196" h="1325517">
                <a:moveTo>
                  <a:pt x="0" y="132552"/>
                </a:moveTo>
                <a:cubicBezTo>
                  <a:pt x="0" y="59346"/>
                  <a:pt x="59346" y="0"/>
                  <a:pt x="132552" y="0"/>
                </a:cubicBezTo>
                <a:lnTo>
                  <a:pt x="2076644" y="0"/>
                </a:lnTo>
                <a:cubicBezTo>
                  <a:pt x="2149850" y="0"/>
                  <a:pt x="2209196" y="59346"/>
                  <a:pt x="2209196" y="132552"/>
                </a:cubicBezTo>
                <a:lnTo>
                  <a:pt x="2209196" y="1192965"/>
                </a:lnTo>
                <a:cubicBezTo>
                  <a:pt x="2209196" y="1266171"/>
                  <a:pt x="2149850" y="1325517"/>
                  <a:pt x="2076644" y="1325517"/>
                </a:cubicBezTo>
                <a:lnTo>
                  <a:pt x="132552" y="1325517"/>
                </a:lnTo>
                <a:cubicBezTo>
                  <a:pt x="59346" y="1325517"/>
                  <a:pt x="0" y="1266171"/>
                  <a:pt x="0" y="1192965"/>
                </a:cubicBezTo>
                <a:lnTo>
                  <a:pt x="0" y="1325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173" tIns="172173" rIns="172173" bIns="172173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err="1"/>
              <a:t>sisakad</a:t>
            </a:r>
            <a:endParaRPr lang="en-US" sz="3500" kern="1200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1567712" y="4469319"/>
            <a:ext cx="1649066" cy="198827"/>
          </a:xfrm>
          <a:prstGeom prst="rect">
            <a:avLst/>
          </a:prstGeom>
        </p:spPr>
        <p:style>
          <a:lnRef idx="0">
            <a:schemeClr val="accent6">
              <a:shade val="90000"/>
              <a:hueOff val="94967"/>
              <a:satOff val="-3793"/>
              <a:lumOff val="8798"/>
              <a:alphaOff val="0"/>
            </a:schemeClr>
          </a:lnRef>
          <a:fillRef idx="1">
            <a:schemeClr val="accent6">
              <a:shade val="90000"/>
              <a:hueOff val="94967"/>
              <a:satOff val="-3793"/>
              <a:lumOff val="8798"/>
              <a:alphaOff val="0"/>
            </a:schemeClr>
          </a:fillRef>
          <a:effectRef idx="0">
            <a:schemeClr val="accent6">
              <a:shade val="90000"/>
              <a:hueOff val="94967"/>
              <a:satOff val="-3793"/>
              <a:lumOff val="8798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1946490" y="3416036"/>
            <a:ext cx="2209196" cy="1325517"/>
          </a:xfrm>
          <a:custGeom>
            <a:avLst/>
            <a:gdLst>
              <a:gd name="connsiteX0" fmla="*/ 0 w 2209196"/>
              <a:gd name="connsiteY0" fmla="*/ 132552 h 1325517"/>
              <a:gd name="connsiteX1" fmla="*/ 132552 w 2209196"/>
              <a:gd name="connsiteY1" fmla="*/ 0 h 1325517"/>
              <a:gd name="connsiteX2" fmla="*/ 2076644 w 2209196"/>
              <a:gd name="connsiteY2" fmla="*/ 0 h 1325517"/>
              <a:gd name="connsiteX3" fmla="*/ 2209196 w 2209196"/>
              <a:gd name="connsiteY3" fmla="*/ 132552 h 1325517"/>
              <a:gd name="connsiteX4" fmla="*/ 2209196 w 2209196"/>
              <a:gd name="connsiteY4" fmla="*/ 1192965 h 1325517"/>
              <a:gd name="connsiteX5" fmla="*/ 2076644 w 2209196"/>
              <a:gd name="connsiteY5" fmla="*/ 1325517 h 1325517"/>
              <a:gd name="connsiteX6" fmla="*/ 132552 w 2209196"/>
              <a:gd name="connsiteY6" fmla="*/ 1325517 h 1325517"/>
              <a:gd name="connsiteX7" fmla="*/ 0 w 2209196"/>
              <a:gd name="connsiteY7" fmla="*/ 1192965 h 1325517"/>
              <a:gd name="connsiteX8" fmla="*/ 0 w 2209196"/>
              <a:gd name="connsiteY8" fmla="*/ 132552 h 132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196" h="1325517">
                <a:moveTo>
                  <a:pt x="0" y="132552"/>
                </a:moveTo>
                <a:cubicBezTo>
                  <a:pt x="0" y="59346"/>
                  <a:pt x="59346" y="0"/>
                  <a:pt x="132552" y="0"/>
                </a:cubicBezTo>
                <a:lnTo>
                  <a:pt x="2076644" y="0"/>
                </a:lnTo>
                <a:cubicBezTo>
                  <a:pt x="2149850" y="0"/>
                  <a:pt x="2209196" y="59346"/>
                  <a:pt x="2209196" y="132552"/>
                </a:cubicBezTo>
                <a:lnTo>
                  <a:pt x="2209196" y="1192965"/>
                </a:lnTo>
                <a:cubicBezTo>
                  <a:pt x="2209196" y="1266171"/>
                  <a:pt x="2149850" y="1325517"/>
                  <a:pt x="2076644" y="1325517"/>
                </a:cubicBezTo>
                <a:lnTo>
                  <a:pt x="132552" y="1325517"/>
                </a:lnTo>
                <a:cubicBezTo>
                  <a:pt x="59346" y="1325517"/>
                  <a:pt x="0" y="1266171"/>
                  <a:pt x="0" y="1192965"/>
                </a:cubicBezTo>
                <a:lnTo>
                  <a:pt x="0" y="1325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81872"/>
              <a:satOff val="-3579"/>
              <a:lumOff val="9769"/>
              <a:alphaOff val="0"/>
            </a:schemeClr>
          </a:fillRef>
          <a:effectRef idx="0">
            <a:schemeClr val="accent6">
              <a:shade val="50000"/>
              <a:hueOff val="81872"/>
              <a:satOff val="-3579"/>
              <a:lumOff val="97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173" tIns="172173" rIns="172173" bIns="172173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err="1"/>
              <a:t>Medinfo</a:t>
            </a:r>
            <a:endParaRPr lang="en-US" sz="3500" kern="1200" dirty="0"/>
          </a:p>
        </p:txBody>
      </p:sp>
      <p:sp>
        <p:nvSpPr>
          <p:cNvPr id="13" name="Rectangle 12"/>
          <p:cNvSpPr/>
          <p:nvPr/>
        </p:nvSpPr>
        <p:spPr>
          <a:xfrm>
            <a:off x="2396161" y="5297768"/>
            <a:ext cx="2930399" cy="198827"/>
          </a:xfrm>
          <a:prstGeom prst="rect">
            <a:avLst/>
          </a:prstGeom>
        </p:spPr>
        <p:style>
          <a:lnRef idx="0">
            <a:schemeClr val="accent6">
              <a:shade val="90000"/>
              <a:hueOff val="189935"/>
              <a:satOff val="-7587"/>
              <a:lumOff val="17596"/>
              <a:alphaOff val="0"/>
            </a:schemeClr>
          </a:lnRef>
          <a:fillRef idx="1">
            <a:schemeClr val="accent6">
              <a:shade val="90000"/>
              <a:hueOff val="189935"/>
              <a:satOff val="-7587"/>
              <a:lumOff val="17596"/>
              <a:alphaOff val="0"/>
            </a:schemeClr>
          </a:fillRef>
          <a:effectRef idx="0">
            <a:schemeClr val="accent6">
              <a:shade val="90000"/>
              <a:hueOff val="189935"/>
              <a:satOff val="-7587"/>
              <a:lumOff val="17596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946490" y="5072933"/>
            <a:ext cx="2209196" cy="1325517"/>
          </a:xfrm>
          <a:custGeom>
            <a:avLst/>
            <a:gdLst>
              <a:gd name="connsiteX0" fmla="*/ 0 w 2209196"/>
              <a:gd name="connsiteY0" fmla="*/ 132552 h 1325517"/>
              <a:gd name="connsiteX1" fmla="*/ 132552 w 2209196"/>
              <a:gd name="connsiteY1" fmla="*/ 0 h 1325517"/>
              <a:gd name="connsiteX2" fmla="*/ 2076644 w 2209196"/>
              <a:gd name="connsiteY2" fmla="*/ 0 h 1325517"/>
              <a:gd name="connsiteX3" fmla="*/ 2209196 w 2209196"/>
              <a:gd name="connsiteY3" fmla="*/ 132552 h 1325517"/>
              <a:gd name="connsiteX4" fmla="*/ 2209196 w 2209196"/>
              <a:gd name="connsiteY4" fmla="*/ 1192965 h 1325517"/>
              <a:gd name="connsiteX5" fmla="*/ 2076644 w 2209196"/>
              <a:gd name="connsiteY5" fmla="*/ 1325517 h 1325517"/>
              <a:gd name="connsiteX6" fmla="*/ 132552 w 2209196"/>
              <a:gd name="connsiteY6" fmla="*/ 1325517 h 1325517"/>
              <a:gd name="connsiteX7" fmla="*/ 0 w 2209196"/>
              <a:gd name="connsiteY7" fmla="*/ 1192965 h 1325517"/>
              <a:gd name="connsiteX8" fmla="*/ 0 w 2209196"/>
              <a:gd name="connsiteY8" fmla="*/ 132552 h 132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196" h="1325517">
                <a:moveTo>
                  <a:pt x="0" y="132552"/>
                </a:moveTo>
                <a:cubicBezTo>
                  <a:pt x="0" y="59346"/>
                  <a:pt x="59346" y="0"/>
                  <a:pt x="132552" y="0"/>
                </a:cubicBezTo>
                <a:lnTo>
                  <a:pt x="2076644" y="0"/>
                </a:lnTo>
                <a:cubicBezTo>
                  <a:pt x="2149850" y="0"/>
                  <a:pt x="2209196" y="59346"/>
                  <a:pt x="2209196" y="132552"/>
                </a:cubicBezTo>
                <a:lnTo>
                  <a:pt x="2209196" y="1192965"/>
                </a:lnTo>
                <a:cubicBezTo>
                  <a:pt x="2209196" y="1266171"/>
                  <a:pt x="2149850" y="1325517"/>
                  <a:pt x="2076644" y="1325517"/>
                </a:cubicBezTo>
                <a:lnTo>
                  <a:pt x="132552" y="1325517"/>
                </a:lnTo>
                <a:cubicBezTo>
                  <a:pt x="59346" y="1325517"/>
                  <a:pt x="0" y="1266171"/>
                  <a:pt x="0" y="1192965"/>
                </a:cubicBezTo>
                <a:lnTo>
                  <a:pt x="0" y="1325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163744"/>
              <a:satOff val="-7158"/>
              <a:lumOff val="19538"/>
              <a:alphaOff val="0"/>
            </a:schemeClr>
          </a:fillRef>
          <a:effectRef idx="0">
            <a:schemeClr val="accent6">
              <a:shade val="50000"/>
              <a:hueOff val="163744"/>
              <a:satOff val="-7158"/>
              <a:lumOff val="195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173" tIns="172173" rIns="172173" bIns="172173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err="1"/>
              <a:t>Layar</a:t>
            </a:r>
            <a:r>
              <a:rPr lang="en-US" sz="3500" kern="1200" dirty="0"/>
              <a:t> YARSI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4505943" y="4469319"/>
            <a:ext cx="1649066" cy="198827"/>
          </a:xfrm>
          <a:prstGeom prst="rect">
            <a:avLst/>
          </a:prstGeom>
        </p:spPr>
        <p:style>
          <a:lnRef idx="0">
            <a:schemeClr val="accent6">
              <a:shade val="90000"/>
              <a:hueOff val="284902"/>
              <a:satOff val="-11380"/>
              <a:lumOff val="26393"/>
              <a:alphaOff val="0"/>
            </a:schemeClr>
          </a:lnRef>
          <a:fillRef idx="1">
            <a:schemeClr val="accent6">
              <a:shade val="90000"/>
              <a:hueOff val="284902"/>
              <a:satOff val="-11380"/>
              <a:lumOff val="26393"/>
              <a:alphaOff val="0"/>
            </a:schemeClr>
          </a:fillRef>
          <a:effectRef idx="0">
            <a:schemeClr val="accent6">
              <a:shade val="90000"/>
              <a:hueOff val="284902"/>
              <a:satOff val="-11380"/>
              <a:lumOff val="26393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4884721" y="5072933"/>
            <a:ext cx="2209196" cy="1325517"/>
          </a:xfrm>
          <a:custGeom>
            <a:avLst/>
            <a:gdLst>
              <a:gd name="connsiteX0" fmla="*/ 0 w 2209196"/>
              <a:gd name="connsiteY0" fmla="*/ 132552 h 1325517"/>
              <a:gd name="connsiteX1" fmla="*/ 132552 w 2209196"/>
              <a:gd name="connsiteY1" fmla="*/ 0 h 1325517"/>
              <a:gd name="connsiteX2" fmla="*/ 2076644 w 2209196"/>
              <a:gd name="connsiteY2" fmla="*/ 0 h 1325517"/>
              <a:gd name="connsiteX3" fmla="*/ 2209196 w 2209196"/>
              <a:gd name="connsiteY3" fmla="*/ 132552 h 1325517"/>
              <a:gd name="connsiteX4" fmla="*/ 2209196 w 2209196"/>
              <a:gd name="connsiteY4" fmla="*/ 1192965 h 1325517"/>
              <a:gd name="connsiteX5" fmla="*/ 2076644 w 2209196"/>
              <a:gd name="connsiteY5" fmla="*/ 1325517 h 1325517"/>
              <a:gd name="connsiteX6" fmla="*/ 132552 w 2209196"/>
              <a:gd name="connsiteY6" fmla="*/ 1325517 h 1325517"/>
              <a:gd name="connsiteX7" fmla="*/ 0 w 2209196"/>
              <a:gd name="connsiteY7" fmla="*/ 1192965 h 1325517"/>
              <a:gd name="connsiteX8" fmla="*/ 0 w 2209196"/>
              <a:gd name="connsiteY8" fmla="*/ 132552 h 132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196" h="1325517">
                <a:moveTo>
                  <a:pt x="0" y="132552"/>
                </a:moveTo>
                <a:cubicBezTo>
                  <a:pt x="0" y="59346"/>
                  <a:pt x="59346" y="0"/>
                  <a:pt x="132552" y="0"/>
                </a:cubicBezTo>
                <a:lnTo>
                  <a:pt x="2076644" y="0"/>
                </a:lnTo>
                <a:cubicBezTo>
                  <a:pt x="2149850" y="0"/>
                  <a:pt x="2209196" y="59346"/>
                  <a:pt x="2209196" y="132552"/>
                </a:cubicBezTo>
                <a:lnTo>
                  <a:pt x="2209196" y="1192965"/>
                </a:lnTo>
                <a:cubicBezTo>
                  <a:pt x="2209196" y="1266171"/>
                  <a:pt x="2149850" y="1325517"/>
                  <a:pt x="2076644" y="1325517"/>
                </a:cubicBezTo>
                <a:lnTo>
                  <a:pt x="132552" y="1325517"/>
                </a:lnTo>
                <a:cubicBezTo>
                  <a:pt x="59346" y="1325517"/>
                  <a:pt x="0" y="1266171"/>
                  <a:pt x="0" y="1192965"/>
                </a:cubicBezTo>
                <a:lnTo>
                  <a:pt x="0" y="1325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245616"/>
              <a:satOff val="-10737"/>
              <a:lumOff val="29307"/>
              <a:alphaOff val="0"/>
            </a:schemeClr>
          </a:fillRef>
          <a:effectRef idx="0">
            <a:schemeClr val="accent6">
              <a:shade val="50000"/>
              <a:hueOff val="245616"/>
              <a:satOff val="-10737"/>
              <a:lumOff val="29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173" tIns="172173" rIns="172173" bIns="172173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/>
              <a:t>E-Library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4505943" y="2812422"/>
            <a:ext cx="1649066" cy="198827"/>
          </a:xfrm>
          <a:prstGeom prst="rect">
            <a:avLst/>
          </a:prstGeom>
        </p:spPr>
        <p:style>
          <a:lnRef idx="0">
            <a:schemeClr val="accent6">
              <a:shade val="90000"/>
              <a:hueOff val="379870"/>
              <a:satOff val="-15173"/>
              <a:lumOff val="35191"/>
              <a:alphaOff val="0"/>
            </a:schemeClr>
          </a:lnRef>
          <a:fillRef idx="1">
            <a:schemeClr val="accent6">
              <a:shade val="90000"/>
              <a:hueOff val="379870"/>
              <a:satOff val="-15173"/>
              <a:lumOff val="35191"/>
              <a:alphaOff val="0"/>
            </a:schemeClr>
          </a:fillRef>
          <a:effectRef idx="0">
            <a:schemeClr val="accent6">
              <a:shade val="90000"/>
              <a:hueOff val="379870"/>
              <a:satOff val="-15173"/>
              <a:lumOff val="35191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4884721" y="3416036"/>
            <a:ext cx="2209196" cy="1325517"/>
          </a:xfrm>
          <a:custGeom>
            <a:avLst/>
            <a:gdLst>
              <a:gd name="connsiteX0" fmla="*/ 0 w 2209196"/>
              <a:gd name="connsiteY0" fmla="*/ 132552 h 1325517"/>
              <a:gd name="connsiteX1" fmla="*/ 132552 w 2209196"/>
              <a:gd name="connsiteY1" fmla="*/ 0 h 1325517"/>
              <a:gd name="connsiteX2" fmla="*/ 2076644 w 2209196"/>
              <a:gd name="connsiteY2" fmla="*/ 0 h 1325517"/>
              <a:gd name="connsiteX3" fmla="*/ 2209196 w 2209196"/>
              <a:gd name="connsiteY3" fmla="*/ 132552 h 1325517"/>
              <a:gd name="connsiteX4" fmla="*/ 2209196 w 2209196"/>
              <a:gd name="connsiteY4" fmla="*/ 1192965 h 1325517"/>
              <a:gd name="connsiteX5" fmla="*/ 2076644 w 2209196"/>
              <a:gd name="connsiteY5" fmla="*/ 1325517 h 1325517"/>
              <a:gd name="connsiteX6" fmla="*/ 132552 w 2209196"/>
              <a:gd name="connsiteY6" fmla="*/ 1325517 h 1325517"/>
              <a:gd name="connsiteX7" fmla="*/ 0 w 2209196"/>
              <a:gd name="connsiteY7" fmla="*/ 1192965 h 1325517"/>
              <a:gd name="connsiteX8" fmla="*/ 0 w 2209196"/>
              <a:gd name="connsiteY8" fmla="*/ 132552 h 132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196" h="1325517">
                <a:moveTo>
                  <a:pt x="0" y="132552"/>
                </a:moveTo>
                <a:cubicBezTo>
                  <a:pt x="0" y="59346"/>
                  <a:pt x="59346" y="0"/>
                  <a:pt x="132552" y="0"/>
                </a:cubicBezTo>
                <a:lnTo>
                  <a:pt x="2076644" y="0"/>
                </a:lnTo>
                <a:cubicBezTo>
                  <a:pt x="2149850" y="0"/>
                  <a:pt x="2209196" y="59346"/>
                  <a:pt x="2209196" y="132552"/>
                </a:cubicBezTo>
                <a:lnTo>
                  <a:pt x="2209196" y="1192965"/>
                </a:lnTo>
                <a:cubicBezTo>
                  <a:pt x="2209196" y="1266171"/>
                  <a:pt x="2149850" y="1325517"/>
                  <a:pt x="2076644" y="1325517"/>
                </a:cubicBezTo>
                <a:lnTo>
                  <a:pt x="132552" y="1325517"/>
                </a:lnTo>
                <a:cubicBezTo>
                  <a:pt x="59346" y="1325517"/>
                  <a:pt x="0" y="1266171"/>
                  <a:pt x="0" y="1192965"/>
                </a:cubicBezTo>
                <a:lnTo>
                  <a:pt x="0" y="1325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327488"/>
              <a:satOff val="-14316"/>
              <a:lumOff val="39076"/>
              <a:alphaOff val="0"/>
            </a:schemeClr>
          </a:fillRef>
          <a:effectRef idx="0">
            <a:schemeClr val="accent6">
              <a:shade val="50000"/>
              <a:hueOff val="327488"/>
              <a:satOff val="-14316"/>
              <a:lumOff val="390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173" tIns="172173" rIns="172173" bIns="172173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/>
              <a:t>Sister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392" y="1983974"/>
            <a:ext cx="2930399" cy="198827"/>
          </a:xfrm>
          <a:prstGeom prst="rect">
            <a:avLst/>
          </a:prstGeom>
        </p:spPr>
        <p:style>
          <a:lnRef idx="0">
            <a:schemeClr val="accent6">
              <a:shade val="90000"/>
              <a:hueOff val="284902"/>
              <a:satOff val="-11380"/>
              <a:lumOff val="26393"/>
              <a:alphaOff val="0"/>
            </a:schemeClr>
          </a:lnRef>
          <a:fillRef idx="1">
            <a:schemeClr val="accent6">
              <a:shade val="90000"/>
              <a:hueOff val="284902"/>
              <a:satOff val="-11380"/>
              <a:lumOff val="26393"/>
              <a:alphaOff val="0"/>
            </a:schemeClr>
          </a:fillRef>
          <a:effectRef idx="0">
            <a:schemeClr val="accent6">
              <a:shade val="90000"/>
              <a:hueOff val="284902"/>
              <a:satOff val="-11380"/>
              <a:lumOff val="26393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4884721" y="1759138"/>
            <a:ext cx="2209196" cy="1325517"/>
          </a:xfrm>
          <a:custGeom>
            <a:avLst/>
            <a:gdLst>
              <a:gd name="connsiteX0" fmla="*/ 0 w 2209196"/>
              <a:gd name="connsiteY0" fmla="*/ 132552 h 1325517"/>
              <a:gd name="connsiteX1" fmla="*/ 132552 w 2209196"/>
              <a:gd name="connsiteY1" fmla="*/ 0 h 1325517"/>
              <a:gd name="connsiteX2" fmla="*/ 2076644 w 2209196"/>
              <a:gd name="connsiteY2" fmla="*/ 0 h 1325517"/>
              <a:gd name="connsiteX3" fmla="*/ 2209196 w 2209196"/>
              <a:gd name="connsiteY3" fmla="*/ 132552 h 1325517"/>
              <a:gd name="connsiteX4" fmla="*/ 2209196 w 2209196"/>
              <a:gd name="connsiteY4" fmla="*/ 1192965 h 1325517"/>
              <a:gd name="connsiteX5" fmla="*/ 2076644 w 2209196"/>
              <a:gd name="connsiteY5" fmla="*/ 1325517 h 1325517"/>
              <a:gd name="connsiteX6" fmla="*/ 132552 w 2209196"/>
              <a:gd name="connsiteY6" fmla="*/ 1325517 h 1325517"/>
              <a:gd name="connsiteX7" fmla="*/ 0 w 2209196"/>
              <a:gd name="connsiteY7" fmla="*/ 1192965 h 1325517"/>
              <a:gd name="connsiteX8" fmla="*/ 0 w 2209196"/>
              <a:gd name="connsiteY8" fmla="*/ 132552 h 132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196" h="1325517">
                <a:moveTo>
                  <a:pt x="0" y="132552"/>
                </a:moveTo>
                <a:cubicBezTo>
                  <a:pt x="0" y="59346"/>
                  <a:pt x="59346" y="0"/>
                  <a:pt x="132552" y="0"/>
                </a:cubicBezTo>
                <a:lnTo>
                  <a:pt x="2076644" y="0"/>
                </a:lnTo>
                <a:cubicBezTo>
                  <a:pt x="2149850" y="0"/>
                  <a:pt x="2209196" y="59346"/>
                  <a:pt x="2209196" y="132552"/>
                </a:cubicBezTo>
                <a:lnTo>
                  <a:pt x="2209196" y="1192965"/>
                </a:lnTo>
                <a:cubicBezTo>
                  <a:pt x="2209196" y="1266171"/>
                  <a:pt x="2149850" y="1325517"/>
                  <a:pt x="2076644" y="1325517"/>
                </a:cubicBezTo>
                <a:lnTo>
                  <a:pt x="132552" y="1325517"/>
                </a:lnTo>
                <a:cubicBezTo>
                  <a:pt x="59346" y="1325517"/>
                  <a:pt x="0" y="1266171"/>
                  <a:pt x="0" y="1192965"/>
                </a:cubicBezTo>
                <a:lnTo>
                  <a:pt x="0" y="1325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327488"/>
              <a:satOff val="-14316"/>
              <a:lumOff val="39076"/>
              <a:alphaOff val="0"/>
            </a:schemeClr>
          </a:fillRef>
          <a:effectRef idx="0">
            <a:schemeClr val="accent6">
              <a:shade val="50000"/>
              <a:hueOff val="327488"/>
              <a:satOff val="-14316"/>
              <a:lumOff val="390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173" tIns="172173" rIns="172173" bIns="172173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/>
              <a:t>SDM</a:t>
            </a:r>
          </a:p>
        </p:txBody>
      </p:sp>
      <p:sp>
        <p:nvSpPr>
          <p:cNvPr id="21" name="Rectangle 20"/>
          <p:cNvSpPr/>
          <p:nvPr/>
        </p:nvSpPr>
        <p:spPr>
          <a:xfrm rot="5400000">
            <a:off x="7444174" y="2812422"/>
            <a:ext cx="1649066" cy="198827"/>
          </a:xfrm>
          <a:prstGeom prst="rect">
            <a:avLst/>
          </a:prstGeom>
        </p:spPr>
        <p:style>
          <a:lnRef idx="0">
            <a:schemeClr val="accent6">
              <a:shade val="90000"/>
              <a:hueOff val="189935"/>
              <a:satOff val="-7587"/>
              <a:lumOff val="17596"/>
              <a:alphaOff val="0"/>
            </a:schemeClr>
          </a:lnRef>
          <a:fillRef idx="1">
            <a:schemeClr val="accent6">
              <a:shade val="90000"/>
              <a:hueOff val="189935"/>
              <a:satOff val="-7587"/>
              <a:lumOff val="17596"/>
              <a:alphaOff val="0"/>
            </a:schemeClr>
          </a:fillRef>
          <a:effectRef idx="0">
            <a:schemeClr val="accent6">
              <a:shade val="90000"/>
              <a:hueOff val="189935"/>
              <a:satOff val="-7587"/>
              <a:lumOff val="17596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7822952" y="1759138"/>
            <a:ext cx="2209196" cy="1325517"/>
          </a:xfrm>
          <a:custGeom>
            <a:avLst/>
            <a:gdLst>
              <a:gd name="connsiteX0" fmla="*/ 0 w 2209196"/>
              <a:gd name="connsiteY0" fmla="*/ 132552 h 1325517"/>
              <a:gd name="connsiteX1" fmla="*/ 132552 w 2209196"/>
              <a:gd name="connsiteY1" fmla="*/ 0 h 1325517"/>
              <a:gd name="connsiteX2" fmla="*/ 2076644 w 2209196"/>
              <a:gd name="connsiteY2" fmla="*/ 0 h 1325517"/>
              <a:gd name="connsiteX3" fmla="*/ 2209196 w 2209196"/>
              <a:gd name="connsiteY3" fmla="*/ 132552 h 1325517"/>
              <a:gd name="connsiteX4" fmla="*/ 2209196 w 2209196"/>
              <a:gd name="connsiteY4" fmla="*/ 1192965 h 1325517"/>
              <a:gd name="connsiteX5" fmla="*/ 2076644 w 2209196"/>
              <a:gd name="connsiteY5" fmla="*/ 1325517 h 1325517"/>
              <a:gd name="connsiteX6" fmla="*/ 132552 w 2209196"/>
              <a:gd name="connsiteY6" fmla="*/ 1325517 h 1325517"/>
              <a:gd name="connsiteX7" fmla="*/ 0 w 2209196"/>
              <a:gd name="connsiteY7" fmla="*/ 1192965 h 1325517"/>
              <a:gd name="connsiteX8" fmla="*/ 0 w 2209196"/>
              <a:gd name="connsiteY8" fmla="*/ 132552 h 132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196" h="1325517">
                <a:moveTo>
                  <a:pt x="0" y="132552"/>
                </a:moveTo>
                <a:cubicBezTo>
                  <a:pt x="0" y="59346"/>
                  <a:pt x="59346" y="0"/>
                  <a:pt x="132552" y="0"/>
                </a:cubicBezTo>
                <a:lnTo>
                  <a:pt x="2076644" y="0"/>
                </a:lnTo>
                <a:cubicBezTo>
                  <a:pt x="2149850" y="0"/>
                  <a:pt x="2209196" y="59346"/>
                  <a:pt x="2209196" y="132552"/>
                </a:cubicBezTo>
                <a:lnTo>
                  <a:pt x="2209196" y="1192965"/>
                </a:lnTo>
                <a:cubicBezTo>
                  <a:pt x="2209196" y="1266171"/>
                  <a:pt x="2149850" y="1325517"/>
                  <a:pt x="2076644" y="1325517"/>
                </a:cubicBezTo>
                <a:lnTo>
                  <a:pt x="132552" y="1325517"/>
                </a:lnTo>
                <a:cubicBezTo>
                  <a:pt x="59346" y="1325517"/>
                  <a:pt x="0" y="1266171"/>
                  <a:pt x="0" y="1192965"/>
                </a:cubicBezTo>
                <a:lnTo>
                  <a:pt x="0" y="1325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245616"/>
              <a:satOff val="-10737"/>
              <a:lumOff val="29307"/>
              <a:alphaOff val="0"/>
            </a:schemeClr>
          </a:fillRef>
          <a:effectRef idx="0">
            <a:schemeClr val="accent6">
              <a:shade val="50000"/>
              <a:hueOff val="245616"/>
              <a:satOff val="-10737"/>
              <a:lumOff val="29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173" tIns="172173" rIns="172173" bIns="172173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/>
              <a:t>PMB</a:t>
            </a:r>
          </a:p>
        </p:txBody>
      </p:sp>
      <p:sp>
        <p:nvSpPr>
          <p:cNvPr id="23" name="Rectangle 22"/>
          <p:cNvSpPr/>
          <p:nvPr/>
        </p:nvSpPr>
        <p:spPr>
          <a:xfrm rot="5403851">
            <a:off x="7449275" y="4463302"/>
            <a:ext cx="1637031" cy="198827"/>
          </a:xfrm>
          <a:prstGeom prst="rect">
            <a:avLst/>
          </a:prstGeom>
        </p:spPr>
        <p:style>
          <a:lnRef idx="0">
            <a:schemeClr val="accent6">
              <a:shade val="90000"/>
              <a:hueOff val="94967"/>
              <a:satOff val="-3793"/>
              <a:lumOff val="8798"/>
              <a:alphaOff val="0"/>
            </a:schemeClr>
          </a:lnRef>
          <a:fillRef idx="1">
            <a:schemeClr val="accent6">
              <a:shade val="90000"/>
              <a:hueOff val="94967"/>
              <a:satOff val="-3793"/>
              <a:lumOff val="8798"/>
              <a:alphaOff val="0"/>
            </a:schemeClr>
          </a:fillRef>
          <a:effectRef idx="0">
            <a:schemeClr val="accent6">
              <a:shade val="90000"/>
              <a:hueOff val="94967"/>
              <a:satOff val="-3793"/>
              <a:lumOff val="8798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/>
          <p:cNvSpPr/>
          <p:nvPr/>
        </p:nvSpPr>
        <p:spPr>
          <a:xfrm>
            <a:off x="7822952" y="3416036"/>
            <a:ext cx="2209196" cy="1325517"/>
          </a:xfrm>
          <a:custGeom>
            <a:avLst/>
            <a:gdLst>
              <a:gd name="connsiteX0" fmla="*/ 0 w 2209196"/>
              <a:gd name="connsiteY0" fmla="*/ 132552 h 1325517"/>
              <a:gd name="connsiteX1" fmla="*/ 132552 w 2209196"/>
              <a:gd name="connsiteY1" fmla="*/ 0 h 1325517"/>
              <a:gd name="connsiteX2" fmla="*/ 2076644 w 2209196"/>
              <a:gd name="connsiteY2" fmla="*/ 0 h 1325517"/>
              <a:gd name="connsiteX3" fmla="*/ 2209196 w 2209196"/>
              <a:gd name="connsiteY3" fmla="*/ 132552 h 1325517"/>
              <a:gd name="connsiteX4" fmla="*/ 2209196 w 2209196"/>
              <a:gd name="connsiteY4" fmla="*/ 1192965 h 1325517"/>
              <a:gd name="connsiteX5" fmla="*/ 2076644 w 2209196"/>
              <a:gd name="connsiteY5" fmla="*/ 1325517 h 1325517"/>
              <a:gd name="connsiteX6" fmla="*/ 132552 w 2209196"/>
              <a:gd name="connsiteY6" fmla="*/ 1325517 h 1325517"/>
              <a:gd name="connsiteX7" fmla="*/ 0 w 2209196"/>
              <a:gd name="connsiteY7" fmla="*/ 1192965 h 1325517"/>
              <a:gd name="connsiteX8" fmla="*/ 0 w 2209196"/>
              <a:gd name="connsiteY8" fmla="*/ 132552 h 132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196" h="1325517">
                <a:moveTo>
                  <a:pt x="0" y="132552"/>
                </a:moveTo>
                <a:cubicBezTo>
                  <a:pt x="0" y="59346"/>
                  <a:pt x="59346" y="0"/>
                  <a:pt x="132552" y="0"/>
                </a:cubicBezTo>
                <a:lnTo>
                  <a:pt x="2076644" y="0"/>
                </a:lnTo>
                <a:cubicBezTo>
                  <a:pt x="2149850" y="0"/>
                  <a:pt x="2209196" y="59346"/>
                  <a:pt x="2209196" y="132552"/>
                </a:cubicBezTo>
                <a:lnTo>
                  <a:pt x="2209196" y="1192965"/>
                </a:lnTo>
                <a:cubicBezTo>
                  <a:pt x="2209196" y="1266171"/>
                  <a:pt x="2149850" y="1325517"/>
                  <a:pt x="2076644" y="1325517"/>
                </a:cubicBezTo>
                <a:lnTo>
                  <a:pt x="132552" y="1325517"/>
                </a:lnTo>
                <a:cubicBezTo>
                  <a:pt x="59346" y="1325517"/>
                  <a:pt x="0" y="1266171"/>
                  <a:pt x="0" y="1192965"/>
                </a:cubicBezTo>
                <a:lnTo>
                  <a:pt x="0" y="1325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163744"/>
              <a:satOff val="-7158"/>
              <a:lumOff val="19538"/>
              <a:alphaOff val="0"/>
            </a:schemeClr>
          </a:fillRef>
          <a:effectRef idx="0">
            <a:schemeClr val="accent6">
              <a:shade val="50000"/>
              <a:hueOff val="163744"/>
              <a:satOff val="-7158"/>
              <a:lumOff val="1953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173" tIns="172173" rIns="172173" bIns="172173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 err="1"/>
              <a:t>Jurnal</a:t>
            </a:r>
            <a:endParaRPr lang="en-US" sz="35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7821119" y="5060897"/>
            <a:ext cx="2209196" cy="1325517"/>
          </a:xfrm>
          <a:custGeom>
            <a:avLst/>
            <a:gdLst>
              <a:gd name="connsiteX0" fmla="*/ 0 w 2209196"/>
              <a:gd name="connsiteY0" fmla="*/ 132552 h 1325517"/>
              <a:gd name="connsiteX1" fmla="*/ 132552 w 2209196"/>
              <a:gd name="connsiteY1" fmla="*/ 0 h 1325517"/>
              <a:gd name="connsiteX2" fmla="*/ 2076644 w 2209196"/>
              <a:gd name="connsiteY2" fmla="*/ 0 h 1325517"/>
              <a:gd name="connsiteX3" fmla="*/ 2209196 w 2209196"/>
              <a:gd name="connsiteY3" fmla="*/ 132552 h 1325517"/>
              <a:gd name="connsiteX4" fmla="*/ 2209196 w 2209196"/>
              <a:gd name="connsiteY4" fmla="*/ 1192965 h 1325517"/>
              <a:gd name="connsiteX5" fmla="*/ 2076644 w 2209196"/>
              <a:gd name="connsiteY5" fmla="*/ 1325517 h 1325517"/>
              <a:gd name="connsiteX6" fmla="*/ 132552 w 2209196"/>
              <a:gd name="connsiteY6" fmla="*/ 1325517 h 1325517"/>
              <a:gd name="connsiteX7" fmla="*/ 0 w 2209196"/>
              <a:gd name="connsiteY7" fmla="*/ 1192965 h 1325517"/>
              <a:gd name="connsiteX8" fmla="*/ 0 w 2209196"/>
              <a:gd name="connsiteY8" fmla="*/ 132552 h 132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196" h="1325517">
                <a:moveTo>
                  <a:pt x="0" y="132552"/>
                </a:moveTo>
                <a:cubicBezTo>
                  <a:pt x="0" y="59346"/>
                  <a:pt x="59346" y="0"/>
                  <a:pt x="132552" y="0"/>
                </a:cubicBezTo>
                <a:lnTo>
                  <a:pt x="2076644" y="0"/>
                </a:lnTo>
                <a:cubicBezTo>
                  <a:pt x="2149850" y="0"/>
                  <a:pt x="2209196" y="59346"/>
                  <a:pt x="2209196" y="132552"/>
                </a:cubicBezTo>
                <a:lnTo>
                  <a:pt x="2209196" y="1192965"/>
                </a:lnTo>
                <a:cubicBezTo>
                  <a:pt x="2209196" y="1266171"/>
                  <a:pt x="2149850" y="1325517"/>
                  <a:pt x="2076644" y="1325517"/>
                </a:cubicBezTo>
                <a:lnTo>
                  <a:pt x="132552" y="1325517"/>
                </a:lnTo>
                <a:cubicBezTo>
                  <a:pt x="59346" y="1325517"/>
                  <a:pt x="0" y="1266171"/>
                  <a:pt x="0" y="1192965"/>
                </a:cubicBezTo>
                <a:lnTo>
                  <a:pt x="0" y="1325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81872"/>
              <a:satOff val="-3579"/>
              <a:lumOff val="9769"/>
              <a:alphaOff val="0"/>
            </a:schemeClr>
          </a:fillRef>
          <a:effectRef idx="0">
            <a:schemeClr val="accent6">
              <a:shade val="50000"/>
              <a:hueOff val="81872"/>
              <a:satOff val="-3579"/>
              <a:lumOff val="976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173" tIns="172173" rIns="172173" bIns="172173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kern="1200" dirty="0"/>
              <a:t>Alumni</a:t>
            </a:r>
          </a:p>
        </p:txBody>
      </p:sp>
    </p:spTree>
    <p:extLst>
      <p:ext uri="{BB962C8B-B14F-4D97-AF65-F5344CB8AC3E}">
        <p14:creationId xmlns:p14="http://schemas.microsoft.com/office/powerpoint/2010/main" val="333623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9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DIKTI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8</a:t>
            </a:fld>
            <a:endParaRPr lang="id-ID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200" y="1442039"/>
            <a:ext cx="4887055" cy="441843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11EED60-2749-4D14-8DB6-0F66F6C9D559}"/>
              </a:ext>
            </a:extLst>
          </p:cNvPr>
          <p:cNvGrpSpPr/>
          <p:nvPr/>
        </p:nvGrpSpPr>
        <p:grpSpPr>
          <a:xfrm>
            <a:off x="1130383" y="1578550"/>
            <a:ext cx="2665484" cy="1484349"/>
            <a:chOff x="1487520" y="1259212"/>
            <a:chExt cx="4380624" cy="120308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575217-4CCF-4D39-9525-E3A0A1D06517}"/>
                </a:ext>
              </a:extLst>
            </p:cNvPr>
            <p:cNvSpPr txBox="1"/>
            <p:nvPr/>
          </p:nvSpPr>
          <p:spPr>
            <a:xfrm>
              <a:off x="1487520" y="1259212"/>
              <a:ext cx="4380624" cy="2993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Feeder DIKTI</a:t>
              </a:r>
              <a:endParaRPr lang="ko-KR" alt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94B4A6-B88E-48ED-BCD9-DAD7399111BD}"/>
                </a:ext>
              </a:extLst>
            </p:cNvPr>
            <p:cNvSpPr txBox="1"/>
            <p:nvPr/>
          </p:nvSpPr>
          <p:spPr>
            <a:xfrm>
              <a:off x="2149781" y="1589196"/>
              <a:ext cx="3718363" cy="87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Aplikasi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PDDIKTI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pelaporan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aktivitas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mahasiswa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dosen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kelulusan</a:t>
              </a:r>
              <a:endParaRPr lang="ko-KR" altLang="en-US" sz="16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1EED60-2749-4D14-8DB6-0F66F6C9D559}"/>
              </a:ext>
            </a:extLst>
          </p:cNvPr>
          <p:cNvGrpSpPr/>
          <p:nvPr/>
        </p:nvGrpSpPr>
        <p:grpSpPr>
          <a:xfrm>
            <a:off x="960187" y="4981711"/>
            <a:ext cx="3408841" cy="1147587"/>
            <a:chOff x="1487520" y="1259212"/>
            <a:chExt cx="4380624" cy="9301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575217-4CCF-4D39-9525-E3A0A1D06517}"/>
                </a:ext>
              </a:extLst>
            </p:cNvPr>
            <p:cNvSpPr txBox="1"/>
            <p:nvPr/>
          </p:nvSpPr>
          <p:spPr>
            <a:xfrm>
              <a:off x="1487520" y="1259212"/>
              <a:ext cx="4380624" cy="2993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PIN DIKTI</a:t>
              </a:r>
              <a:endParaRPr lang="ko-KR" alt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94B4A6-B88E-48ED-BCD9-DAD7399111BD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73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Aplikasi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Penomoran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Ijazah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Nasional yang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menghasilkan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nomor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ijazah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diterbitkan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Kemenristekdikti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6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8E143C-4C12-4BC6-B645-F8E272DEA273}"/>
              </a:ext>
            </a:extLst>
          </p:cNvPr>
          <p:cNvGrpSpPr/>
          <p:nvPr/>
        </p:nvGrpSpPr>
        <p:grpSpPr>
          <a:xfrm>
            <a:off x="8057709" y="1445850"/>
            <a:ext cx="2732211" cy="1147587"/>
            <a:chOff x="1487520" y="1259212"/>
            <a:chExt cx="4380624" cy="9301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ABE0B2-C943-43B1-BCA2-F566D8799682}"/>
                </a:ext>
              </a:extLst>
            </p:cNvPr>
            <p:cNvSpPr txBox="1"/>
            <p:nvPr/>
          </p:nvSpPr>
          <p:spPr>
            <a:xfrm>
              <a:off x="1487520" y="1259212"/>
              <a:ext cx="4380624" cy="2993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Admin DIKTI</a:t>
              </a:r>
              <a:endParaRPr lang="ko-KR" alt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33C5FD-8EAB-49CE-9593-E74413EDE739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73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Aplikasi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PDDIKTI yang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berisi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kumpulan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data profile PT,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Dosen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Mahasiswa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.  </a:t>
              </a:r>
              <a:endParaRPr lang="ko-KR" altLang="en-US" sz="16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11B154-140D-4BD0-B5B0-FEC365FEE791}"/>
              </a:ext>
            </a:extLst>
          </p:cNvPr>
          <p:cNvGrpSpPr/>
          <p:nvPr/>
        </p:nvGrpSpPr>
        <p:grpSpPr>
          <a:xfrm>
            <a:off x="8573255" y="3982159"/>
            <a:ext cx="2361114" cy="1404283"/>
            <a:chOff x="1390945" y="1250722"/>
            <a:chExt cx="4571086" cy="11381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41B790-94EB-4182-B0D2-0C0739D02D40}"/>
                </a:ext>
              </a:extLst>
            </p:cNvPr>
            <p:cNvSpPr txBox="1"/>
            <p:nvPr/>
          </p:nvSpPr>
          <p:spPr>
            <a:xfrm>
              <a:off x="1390945" y="1250722"/>
              <a:ext cx="4571086" cy="2993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SISTER DIKTI</a:t>
              </a:r>
              <a:endParaRPr lang="ko-KR" altLang="en-US" b="1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4CE1CB-7B18-4D49-A7A1-653C592A9FC9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873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Sistem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infomasi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terintegrasi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berisi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data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portofolio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dosen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perguruan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600" dirty="0" err="1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tinggi</a:t>
              </a:r>
              <a:r>
                <a:rPr lang="en-US" altLang="ko-KR" sz="16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.   </a:t>
              </a:r>
              <a:endParaRPr lang="ko-KR" altLang="en-US" sz="16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3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Pelaporan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23/09/2021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Pelaporan Data PDDIKTI Universitas YARSI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BAFE0-FE59-4FFD-BDCE-8E002A4DA796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Data PDDIKTI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673768" y="2598821"/>
            <a:ext cx="2298032" cy="2177716"/>
          </a:xfrm>
          <a:prstGeom prst="flowChartMagneticDisk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</a:t>
            </a:r>
          </a:p>
          <a:p>
            <a:pPr algn="ctr"/>
            <a:r>
              <a:rPr lang="en-US" dirty="0" err="1"/>
              <a:t>Sisakad</a:t>
            </a:r>
            <a:endParaRPr lang="en-US" dirty="0"/>
          </a:p>
        </p:txBody>
      </p:sp>
      <p:sp>
        <p:nvSpPr>
          <p:cNvPr id="13" name="AutoShape 2" descr="Router | Cisco Network Topology Icons 3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8" descr="Feeder Importer Premium License 1 Tahun | Shopee Indones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223824" y="1758781"/>
            <a:ext cx="3530991" cy="3857796"/>
            <a:chOff x="4417255" y="1811484"/>
            <a:chExt cx="3530991" cy="38577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0483" y="2092800"/>
              <a:ext cx="980123" cy="980123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5127" y="3984699"/>
              <a:ext cx="2590837" cy="1189750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sp>
          <p:nvSpPr>
            <p:cNvPr id="26" name="Flowchart: Alternate Process 25"/>
            <p:cNvSpPr/>
            <p:nvPr/>
          </p:nvSpPr>
          <p:spPr>
            <a:xfrm>
              <a:off x="4417255" y="1811484"/>
              <a:ext cx="3530991" cy="3857796"/>
            </a:xfrm>
            <a:prstGeom prst="flowChartAlternateProcess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Up-Down Arrow 27"/>
            <p:cNvSpPr/>
            <p:nvPr/>
          </p:nvSpPr>
          <p:spPr>
            <a:xfrm>
              <a:off x="5962939" y="3155773"/>
              <a:ext cx="355209" cy="759655"/>
            </a:xfrm>
            <a:prstGeom prst="up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20719" y="5196716"/>
              <a:ext cx="1724062" cy="3693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Feeder Importer</a:t>
              </a: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3225018" y="3482897"/>
            <a:ext cx="661182" cy="49825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8020342" y="3482897"/>
            <a:ext cx="661182" cy="49825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47052" y="2169400"/>
            <a:ext cx="2180493" cy="3159280"/>
            <a:chOff x="8947052" y="2169400"/>
            <a:chExt cx="2180493" cy="3159280"/>
          </a:xfrm>
        </p:grpSpPr>
        <p:sp>
          <p:nvSpPr>
            <p:cNvPr id="31" name="Rounded Rectangle 30"/>
            <p:cNvSpPr/>
            <p:nvPr/>
          </p:nvSpPr>
          <p:spPr>
            <a:xfrm>
              <a:off x="8947052" y="2169400"/>
              <a:ext cx="2180493" cy="95498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PDDIKTI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947052" y="4373691"/>
              <a:ext cx="2180493" cy="954989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Feeder DIKTI</a:t>
              </a:r>
            </a:p>
          </p:txBody>
        </p:sp>
        <p:pic>
          <p:nvPicPr>
            <p:cNvPr id="10" name="Picture 9" descr="objective c - How do I achieve continuous rotation of an ...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1069" y="3337793"/>
              <a:ext cx="748075" cy="753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90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9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Title Slide in Green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Licen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Acknowledg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with Buil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ort Title Slide with Build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ong Title Slide with Buildings T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eamb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reamble in Green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ig Are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ection Mark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692878CD424C4A94BCC81593564ADB" ma:contentTypeVersion="14" ma:contentTypeDescription="Create a new document." ma:contentTypeScope="" ma:versionID="052fdde297193e61beed5e47fe2de889">
  <xsd:schema xmlns:xsd="http://www.w3.org/2001/XMLSchema" xmlns:xs="http://www.w3.org/2001/XMLSchema" xmlns:p="http://schemas.microsoft.com/office/2006/metadata/properties" xmlns:ns3="8e9118d3-5de8-4c19-8d29-4327161ade9b" xmlns:ns4="999ffeab-f007-42f6-bfbb-5bc73524f94b" targetNamespace="http://schemas.microsoft.com/office/2006/metadata/properties" ma:root="true" ma:fieldsID="74899c373b91330c1f78aa438a7d83cd" ns3:_="" ns4:_="">
    <xsd:import namespace="8e9118d3-5de8-4c19-8d29-4327161ade9b"/>
    <xsd:import namespace="999ffeab-f007-42f6-bfbb-5bc73524f9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118d3-5de8-4c19-8d29-4327161ad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ffeab-f007-42f6-bfbb-5bc73524f94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07441A-F52A-4EAC-994F-B6D1D77161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629054-AAE7-441C-9DDD-AD99309078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9118d3-5de8-4c19-8d29-4327161ade9b"/>
    <ds:schemaRef ds:uri="999ffeab-f007-42f6-bfbb-5bc73524f9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AED436-41A3-4F29-8033-93B6F8E6253D}">
  <ds:schemaRefs>
    <ds:schemaRef ds:uri="http://purl.org/dc/terms/"/>
    <ds:schemaRef ds:uri="http://schemas.openxmlformats.org/package/2006/metadata/core-properties"/>
    <ds:schemaRef ds:uri="8e9118d3-5de8-4c19-8d29-4327161ade9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99ffeab-f007-42f6-bfbb-5bc73524f94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8741</TotalTime>
  <Words>1003</Words>
  <Application>Microsoft Office PowerPoint</Application>
  <PresentationFormat>Widescreen</PresentationFormat>
  <Paragraphs>308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48" baseType="lpstr">
      <vt:lpstr>맑은 고딕</vt:lpstr>
      <vt:lpstr>Aharoni</vt:lpstr>
      <vt:lpstr>Arial</vt:lpstr>
      <vt:lpstr>Arno Pro</vt:lpstr>
      <vt:lpstr>Berlin Sans FB</vt:lpstr>
      <vt:lpstr>Calibri</vt:lpstr>
      <vt:lpstr>Candara</vt:lpstr>
      <vt:lpstr>Georgia</vt:lpstr>
      <vt:lpstr>Georgia Pro cond</vt:lpstr>
      <vt:lpstr>Georgia Pro cond</vt:lpstr>
      <vt:lpstr>Georgia Pro Light</vt:lpstr>
      <vt:lpstr>Mathline</vt:lpstr>
      <vt:lpstr>Roboto </vt:lpstr>
      <vt:lpstr>Roboto Bk</vt:lpstr>
      <vt:lpstr>Title Slide in Green-Theme</vt:lpstr>
      <vt:lpstr>Title Slide with Building</vt:lpstr>
      <vt:lpstr>Short Title Slide with Building</vt:lpstr>
      <vt:lpstr>Long Title Slide with Buildings Top</vt:lpstr>
      <vt:lpstr>Preamble</vt:lpstr>
      <vt:lpstr>Preamble in Green-Theme</vt:lpstr>
      <vt:lpstr>Contents</vt:lpstr>
      <vt:lpstr>Big Area</vt:lpstr>
      <vt:lpstr>Section Markers</vt:lpstr>
      <vt:lpstr>License</vt:lpstr>
      <vt:lpstr>Acknowledgement</vt:lpstr>
      <vt:lpstr>Sharing Session Best Practise Pengelolaan PDDIKTI Universitas YARSI</vt:lpstr>
      <vt:lpstr>Program Studi</vt:lpstr>
      <vt:lpstr>SDM</vt:lpstr>
      <vt:lpstr>Akreditasi</vt:lpstr>
      <vt:lpstr>Akreditasi</vt:lpstr>
      <vt:lpstr>Jaringan TI YARSI</vt:lpstr>
      <vt:lpstr>Aplikasi YARSI</vt:lpstr>
      <vt:lpstr>Aplikasi DIKTI</vt:lpstr>
      <vt:lpstr>Alur Pelaporan</vt:lpstr>
      <vt:lpstr>Proses Pra Akreditasi</vt:lpstr>
      <vt:lpstr>Instrumen Pelaporan</vt:lpstr>
      <vt:lpstr>Instrumen Pelaporan Program Studi</vt:lpstr>
      <vt:lpstr>Instrumen Pelaporan Mahasiswa</vt:lpstr>
      <vt:lpstr>Instrumen Pelaporan Dosen</vt:lpstr>
      <vt:lpstr>Validasi Pelaporan</vt:lpstr>
      <vt:lpstr>Validasi Pelaporan</vt:lpstr>
      <vt:lpstr>Validasi Pelaporan</vt:lpstr>
      <vt:lpstr>Validasi Pelaporan</vt:lpstr>
      <vt:lpstr>Dasboard Pelaporan</vt:lpstr>
      <vt:lpstr>Komitmen YARSI</vt:lpstr>
      <vt:lpstr>Kendala</vt:lpstr>
      <vt:lpstr>Data Perbaikan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Febrian</dc:creator>
  <cp:lastModifiedBy>Aris Parman</cp:lastModifiedBy>
  <cp:revision>645</cp:revision>
  <dcterms:created xsi:type="dcterms:W3CDTF">2020-05-02T02:10:04Z</dcterms:created>
  <dcterms:modified xsi:type="dcterms:W3CDTF">2021-09-22T06:45:02Z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0x0101007D692878CD424C4A94BCC81593564ADB</vt:lpwstr>
  </property>
</Properties>
</file>